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4"/>
  </p:notesMasterIdLst>
  <p:handoutMasterIdLst>
    <p:handoutMasterId r:id="rId25"/>
  </p:handoutMasterIdLst>
  <p:sldIdLst>
    <p:sldId id="302" r:id="rId6"/>
    <p:sldId id="293" r:id="rId7"/>
    <p:sldId id="303" r:id="rId8"/>
    <p:sldId id="304" r:id="rId9"/>
    <p:sldId id="305" r:id="rId10"/>
    <p:sldId id="306" r:id="rId11"/>
    <p:sldId id="307" r:id="rId12"/>
    <p:sldId id="308" r:id="rId13"/>
    <p:sldId id="309" r:id="rId14"/>
    <p:sldId id="310" r:id="rId15"/>
    <p:sldId id="312" r:id="rId16"/>
    <p:sldId id="311" r:id="rId17"/>
    <p:sldId id="313" r:id="rId18"/>
    <p:sldId id="350" r:id="rId19"/>
    <p:sldId id="351" r:id="rId20"/>
    <p:sldId id="352" r:id="rId21"/>
    <p:sldId id="353" r:id="rId22"/>
    <p:sldId id="325" r:id="rId23"/>
  </p:sldIdLst>
  <p:sldSz cx="9144000" cy="6858000" type="screen4x3"/>
  <p:notesSz cx="6881813" cy="92964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C44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Estilo claro 2 - Acento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132" autoAdjust="0"/>
    <p:restoredTop sz="94639" autoAdjust="0"/>
  </p:normalViewPr>
  <p:slideViewPr>
    <p:cSldViewPr>
      <p:cViewPr varScale="1">
        <p:scale>
          <a:sx n="108" d="100"/>
          <a:sy n="108" d="100"/>
        </p:scale>
        <p:origin x="130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82428" cy="465476"/>
          </a:xfrm>
          <a:prstGeom prst="rect">
            <a:avLst/>
          </a:prstGeom>
        </p:spPr>
        <p:txBody>
          <a:bodyPr vert="horz" lIns="91440" tIns="45720" rIns="91440" bIns="45720" rtlCol="0"/>
          <a:lstStyle>
            <a:lvl1pPr algn="l">
              <a:defRPr sz="1200"/>
            </a:lvl1pPr>
          </a:lstStyle>
          <a:p>
            <a:endParaRPr lang="es-CR"/>
          </a:p>
        </p:txBody>
      </p:sp>
      <p:sp>
        <p:nvSpPr>
          <p:cNvPr id="3" name="2 Marcador de fecha"/>
          <p:cNvSpPr>
            <a:spLocks noGrp="1"/>
          </p:cNvSpPr>
          <p:nvPr>
            <p:ph type="dt" sz="quarter" idx="1"/>
          </p:nvPr>
        </p:nvSpPr>
        <p:spPr>
          <a:xfrm>
            <a:off x="3897842" y="0"/>
            <a:ext cx="2982428" cy="465476"/>
          </a:xfrm>
          <a:prstGeom prst="rect">
            <a:avLst/>
          </a:prstGeom>
        </p:spPr>
        <p:txBody>
          <a:bodyPr vert="horz" lIns="91440" tIns="45720" rIns="91440" bIns="45720" rtlCol="0"/>
          <a:lstStyle>
            <a:lvl1pPr algn="r">
              <a:defRPr sz="1200"/>
            </a:lvl1pPr>
          </a:lstStyle>
          <a:p>
            <a:fld id="{D4AA1E73-9298-4E64-9B02-C07B2397070C}" type="datetimeFigureOut">
              <a:rPr lang="es-CR" smtClean="0"/>
              <a:t>24/10/2019</a:t>
            </a:fld>
            <a:endParaRPr lang="es-CR"/>
          </a:p>
        </p:txBody>
      </p:sp>
      <p:sp>
        <p:nvSpPr>
          <p:cNvPr id="4" name="3 Marcador de pie de página"/>
          <p:cNvSpPr>
            <a:spLocks noGrp="1"/>
          </p:cNvSpPr>
          <p:nvPr>
            <p:ph type="ftr" sz="quarter" idx="2"/>
          </p:nvPr>
        </p:nvSpPr>
        <p:spPr>
          <a:xfrm>
            <a:off x="0" y="8829286"/>
            <a:ext cx="2982428" cy="465476"/>
          </a:xfrm>
          <a:prstGeom prst="rect">
            <a:avLst/>
          </a:prstGeom>
        </p:spPr>
        <p:txBody>
          <a:bodyPr vert="horz" lIns="91440" tIns="45720" rIns="91440" bIns="45720" rtlCol="0" anchor="b"/>
          <a:lstStyle>
            <a:lvl1pPr algn="l">
              <a:defRPr sz="1200"/>
            </a:lvl1pPr>
          </a:lstStyle>
          <a:p>
            <a:endParaRPr lang="es-CR"/>
          </a:p>
        </p:txBody>
      </p:sp>
      <p:sp>
        <p:nvSpPr>
          <p:cNvPr id="5" name="4 Marcador de número de diapositiva"/>
          <p:cNvSpPr>
            <a:spLocks noGrp="1"/>
          </p:cNvSpPr>
          <p:nvPr>
            <p:ph type="sldNum" sz="quarter" idx="3"/>
          </p:nvPr>
        </p:nvSpPr>
        <p:spPr>
          <a:xfrm>
            <a:off x="3897842" y="8829286"/>
            <a:ext cx="2982428" cy="465476"/>
          </a:xfrm>
          <a:prstGeom prst="rect">
            <a:avLst/>
          </a:prstGeom>
        </p:spPr>
        <p:txBody>
          <a:bodyPr vert="horz" lIns="91440" tIns="45720" rIns="91440" bIns="45720" rtlCol="0" anchor="b"/>
          <a:lstStyle>
            <a:lvl1pPr algn="r">
              <a:defRPr sz="1200"/>
            </a:lvl1pPr>
          </a:lstStyle>
          <a:p>
            <a:fld id="{59CC803F-7BC4-4E95-BD4B-3548330C42D9}" type="slidenum">
              <a:rPr lang="es-CR" smtClean="0"/>
              <a:t>‹Nº›</a:t>
            </a:fld>
            <a:endParaRPr lang="es-CR"/>
          </a:p>
        </p:txBody>
      </p:sp>
    </p:spTree>
    <p:extLst>
      <p:ext uri="{BB962C8B-B14F-4D97-AF65-F5344CB8AC3E}">
        <p14:creationId xmlns:p14="http://schemas.microsoft.com/office/powerpoint/2010/main" val="39289953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2" y="0"/>
            <a:ext cx="2981438" cy="464503"/>
          </a:xfrm>
          <a:prstGeom prst="rect">
            <a:avLst/>
          </a:prstGeom>
        </p:spPr>
        <p:txBody>
          <a:bodyPr vert="horz" lIns="91440" tIns="45720" rIns="91440" bIns="45720" rtlCol="0"/>
          <a:lstStyle>
            <a:lvl1pPr algn="l">
              <a:defRPr sz="1200"/>
            </a:lvl1pPr>
          </a:lstStyle>
          <a:p>
            <a:endParaRPr lang="es-CR"/>
          </a:p>
        </p:txBody>
      </p:sp>
      <p:sp>
        <p:nvSpPr>
          <p:cNvPr id="3" name="2 Marcador de fecha"/>
          <p:cNvSpPr>
            <a:spLocks noGrp="1"/>
          </p:cNvSpPr>
          <p:nvPr>
            <p:ph type="dt" idx="1"/>
          </p:nvPr>
        </p:nvSpPr>
        <p:spPr>
          <a:xfrm>
            <a:off x="3898804" y="0"/>
            <a:ext cx="2981438" cy="464503"/>
          </a:xfrm>
          <a:prstGeom prst="rect">
            <a:avLst/>
          </a:prstGeom>
        </p:spPr>
        <p:txBody>
          <a:bodyPr vert="horz" lIns="91440" tIns="45720" rIns="91440" bIns="45720" rtlCol="0"/>
          <a:lstStyle>
            <a:lvl1pPr algn="r">
              <a:defRPr sz="1200"/>
            </a:lvl1pPr>
          </a:lstStyle>
          <a:p>
            <a:fld id="{BD4A9AEF-CED3-417E-ABA5-1FED9B52A1E3}" type="datetimeFigureOut">
              <a:rPr lang="es-CR" smtClean="0"/>
              <a:t>24/10/2019</a:t>
            </a:fld>
            <a:endParaRPr lang="es-CR"/>
          </a:p>
        </p:txBody>
      </p:sp>
      <p:sp>
        <p:nvSpPr>
          <p:cNvPr id="4" name="3 Marcador de imagen de diapositiva"/>
          <p:cNvSpPr>
            <a:spLocks noGrp="1" noRot="1" noChangeAspect="1"/>
          </p:cNvSpPr>
          <p:nvPr>
            <p:ph type="sldImg" idx="2"/>
          </p:nvPr>
        </p:nvSpPr>
        <p:spPr>
          <a:xfrm>
            <a:off x="1117600" y="698500"/>
            <a:ext cx="4646613" cy="3486150"/>
          </a:xfrm>
          <a:prstGeom prst="rect">
            <a:avLst/>
          </a:prstGeom>
          <a:noFill/>
          <a:ln w="12700">
            <a:solidFill>
              <a:prstClr val="black"/>
            </a:solidFill>
          </a:ln>
        </p:spPr>
        <p:txBody>
          <a:bodyPr vert="horz" lIns="91440" tIns="45720" rIns="91440" bIns="45720" rtlCol="0" anchor="ctr"/>
          <a:lstStyle/>
          <a:p>
            <a:endParaRPr lang="es-CR"/>
          </a:p>
        </p:txBody>
      </p:sp>
      <p:sp>
        <p:nvSpPr>
          <p:cNvPr id="5" name="4 Marcador de notas"/>
          <p:cNvSpPr>
            <a:spLocks noGrp="1"/>
          </p:cNvSpPr>
          <p:nvPr>
            <p:ph type="body" sz="quarter" idx="3"/>
          </p:nvPr>
        </p:nvSpPr>
        <p:spPr>
          <a:xfrm>
            <a:off x="688025" y="4415157"/>
            <a:ext cx="5505764" cy="4183697"/>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6" name="5 Marcador de pie de página"/>
          <p:cNvSpPr>
            <a:spLocks noGrp="1"/>
          </p:cNvSpPr>
          <p:nvPr>
            <p:ph type="ftr" sz="quarter" idx="4"/>
          </p:nvPr>
        </p:nvSpPr>
        <p:spPr>
          <a:xfrm>
            <a:off x="2" y="8830312"/>
            <a:ext cx="2981438" cy="464503"/>
          </a:xfrm>
          <a:prstGeom prst="rect">
            <a:avLst/>
          </a:prstGeom>
        </p:spPr>
        <p:txBody>
          <a:bodyPr vert="horz" lIns="91440" tIns="45720" rIns="91440" bIns="45720" rtlCol="0" anchor="b"/>
          <a:lstStyle>
            <a:lvl1pPr algn="l">
              <a:defRPr sz="1200"/>
            </a:lvl1pPr>
          </a:lstStyle>
          <a:p>
            <a:endParaRPr lang="es-CR"/>
          </a:p>
        </p:txBody>
      </p:sp>
      <p:sp>
        <p:nvSpPr>
          <p:cNvPr id="7" name="6 Marcador de número de diapositiva"/>
          <p:cNvSpPr>
            <a:spLocks noGrp="1"/>
          </p:cNvSpPr>
          <p:nvPr>
            <p:ph type="sldNum" sz="quarter" idx="5"/>
          </p:nvPr>
        </p:nvSpPr>
        <p:spPr>
          <a:xfrm>
            <a:off x="3898804" y="8830312"/>
            <a:ext cx="2981438" cy="464503"/>
          </a:xfrm>
          <a:prstGeom prst="rect">
            <a:avLst/>
          </a:prstGeom>
        </p:spPr>
        <p:txBody>
          <a:bodyPr vert="horz" lIns="91440" tIns="45720" rIns="91440" bIns="45720" rtlCol="0" anchor="b"/>
          <a:lstStyle>
            <a:lvl1pPr algn="r">
              <a:defRPr sz="1200"/>
            </a:lvl1pPr>
          </a:lstStyle>
          <a:p>
            <a:fld id="{CB8415FF-FC34-497D-905F-7C0AA778BA22}" type="slidenum">
              <a:rPr lang="es-CR" smtClean="0"/>
              <a:t>‹Nº›</a:t>
            </a:fld>
            <a:endParaRPr lang="es-CR"/>
          </a:p>
        </p:txBody>
      </p:sp>
    </p:spTree>
    <p:extLst>
      <p:ext uri="{BB962C8B-B14F-4D97-AF65-F5344CB8AC3E}">
        <p14:creationId xmlns:p14="http://schemas.microsoft.com/office/powerpoint/2010/main" val="39788015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R" dirty="0"/>
          </a:p>
        </p:txBody>
      </p:sp>
      <p:sp>
        <p:nvSpPr>
          <p:cNvPr id="4" name="3 Marcador de número de diapositiva"/>
          <p:cNvSpPr>
            <a:spLocks noGrp="1"/>
          </p:cNvSpPr>
          <p:nvPr>
            <p:ph type="sldNum" sz="quarter" idx="10"/>
          </p:nvPr>
        </p:nvSpPr>
        <p:spPr/>
        <p:txBody>
          <a:bodyPr/>
          <a:lstStyle/>
          <a:p>
            <a:fld id="{CB8415FF-FC34-497D-905F-7C0AA778BA22}" type="slidenum">
              <a:rPr lang="es-CR" smtClean="0"/>
              <a:t>1</a:t>
            </a:fld>
            <a:endParaRPr lang="es-CR" dirty="0"/>
          </a:p>
        </p:txBody>
      </p:sp>
    </p:spTree>
    <p:extLst>
      <p:ext uri="{BB962C8B-B14F-4D97-AF65-F5344CB8AC3E}">
        <p14:creationId xmlns:p14="http://schemas.microsoft.com/office/powerpoint/2010/main" val="39868506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R" dirty="0"/>
          </a:p>
        </p:txBody>
      </p:sp>
      <p:sp>
        <p:nvSpPr>
          <p:cNvPr id="4" name="3 Marcador de número de diapositiva"/>
          <p:cNvSpPr>
            <a:spLocks noGrp="1"/>
          </p:cNvSpPr>
          <p:nvPr>
            <p:ph type="sldNum" sz="quarter" idx="10"/>
          </p:nvPr>
        </p:nvSpPr>
        <p:spPr/>
        <p:txBody>
          <a:bodyPr/>
          <a:lstStyle/>
          <a:p>
            <a:fld id="{CB8415FF-FC34-497D-905F-7C0AA778BA22}" type="slidenum">
              <a:rPr lang="es-CR" smtClean="0"/>
              <a:t>10</a:t>
            </a:fld>
            <a:endParaRPr lang="es-CR" dirty="0"/>
          </a:p>
        </p:txBody>
      </p:sp>
    </p:spTree>
    <p:extLst>
      <p:ext uri="{BB962C8B-B14F-4D97-AF65-F5344CB8AC3E}">
        <p14:creationId xmlns:p14="http://schemas.microsoft.com/office/powerpoint/2010/main" val="5183549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R" dirty="0"/>
          </a:p>
        </p:txBody>
      </p:sp>
      <p:sp>
        <p:nvSpPr>
          <p:cNvPr id="4" name="3 Marcador de número de diapositiva"/>
          <p:cNvSpPr>
            <a:spLocks noGrp="1"/>
          </p:cNvSpPr>
          <p:nvPr>
            <p:ph type="sldNum" sz="quarter" idx="10"/>
          </p:nvPr>
        </p:nvSpPr>
        <p:spPr/>
        <p:txBody>
          <a:bodyPr/>
          <a:lstStyle/>
          <a:p>
            <a:fld id="{CB8415FF-FC34-497D-905F-7C0AA778BA22}" type="slidenum">
              <a:rPr lang="es-CR" smtClean="0"/>
              <a:t>11</a:t>
            </a:fld>
            <a:endParaRPr lang="es-CR" dirty="0"/>
          </a:p>
        </p:txBody>
      </p:sp>
    </p:spTree>
    <p:extLst>
      <p:ext uri="{BB962C8B-B14F-4D97-AF65-F5344CB8AC3E}">
        <p14:creationId xmlns:p14="http://schemas.microsoft.com/office/powerpoint/2010/main" val="5183549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R" dirty="0"/>
          </a:p>
        </p:txBody>
      </p:sp>
      <p:sp>
        <p:nvSpPr>
          <p:cNvPr id="4" name="3 Marcador de número de diapositiva"/>
          <p:cNvSpPr>
            <a:spLocks noGrp="1"/>
          </p:cNvSpPr>
          <p:nvPr>
            <p:ph type="sldNum" sz="quarter" idx="10"/>
          </p:nvPr>
        </p:nvSpPr>
        <p:spPr/>
        <p:txBody>
          <a:bodyPr/>
          <a:lstStyle/>
          <a:p>
            <a:fld id="{CB8415FF-FC34-497D-905F-7C0AA778BA22}" type="slidenum">
              <a:rPr lang="es-CR" smtClean="0"/>
              <a:t>12</a:t>
            </a:fld>
            <a:endParaRPr lang="es-CR" dirty="0"/>
          </a:p>
        </p:txBody>
      </p:sp>
    </p:spTree>
    <p:extLst>
      <p:ext uri="{BB962C8B-B14F-4D97-AF65-F5344CB8AC3E}">
        <p14:creationId xmlns:p14="http://schemas.microsoft.com/office/powerpoint/2010/main" val="5183549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R" dirty="0"/>
          </a:p>
        </p:txBody>
      </p:sp>
      <p:sp>
        <p:nvSpPr>
          <p:cNvPr id="4" name="3 Marcador de número de diapositiva"/>
          <p:cNvSpPr>
            <a:spLocks noGrp="1"/>
          </p:cNvSpPr>
          <p:nvPr>
            <p:ph type="sldNum" sz="quarter" idx="10"/>
          </p:nvPr>
        </p:nvSpPr>
        <p:spPr/>
        <p:txBody>
          <a:bodyPr/>
          <a:lstStyle/>
          <a:p>
            <a:fld id="{CB8415FF-FC34-497D-905F-7C0AA778BA22}" type="slidenum">
              <a:rPr lang="es-CR" smtClean="0"/>
              <a:t>13</a:t>
            </a:fld>
            <a:endParaRPr lang="es-CR" dirty="0"/>
          </a:p>
        </p:txBody>
      </p:sp>
    </p:spTree>
    <p:extLst>
      <p:ext uri="{BB962C8B-B14F-4D97-AF65-F5344CB8AC3E}">
        <p14:creationId xmlns:p14="http://schemas.microsoft.com/office/powerpoint/2010/main" val="5183549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R" dirty="0"/>
          </a:p>
        </p:txBody>
      </p:sp>
      <p:sp>
        <p:nvSpPr>
          <p:cNvPr id="4" name="3 Marcador de número de diapositiva"/>
          <p:cNvSpPr>
            <a:spLocks noGrp="1"/>
          </p:cNvSpPr>
          <p:nvPr>
            <p:ph type="sldNum" sz="quarter" idx="10"/>
          </p:nvPr>
        </p:nvSpPr>
        <p:spPr/>
        <p:txBody>
          <a:bodyPr/>
          <a:lstStyle/>
          <a:p>
            <a:fld id="{CB8415FF-FC34-497D-905F-7C0AA778BA22}" type="slidenum">
              <a:rPr lang="es-CR" smtClean="0"/>
              <a:t>14</a:t>
            </a:fld>
            <a:endParaRPr lang="es-CR" dirty="0"/>
          </a:p>
        </p:txBody>
      </p:sp>
    </p:spTree>
    <p:extLst>
      <p:ext uri="{BB962C8B-B14F-4D97-AF65-F5344CB8AC3E}">
        <p14:creationId xmlns:p14="http://schemas.microsoft.com/office/powerpoint/2010/main" val="7214390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R" dirty="0"/>
          </a:p>
        </p:txBody>
      </p:sp>
      <p:sp>
        <p:nvSpPr>
          <p:cNvPr id="4" name="3 Marcador de número de diapositiva"/>
          <p:cNvSpPr>
            <a:spLocks noGrp="1"/>
          </p:cNvSpPr>
          <p:nvPr>
            <p:ph type="sldNum" sz="quarter" idx="10"/>
          </p:nvPr>
        </p:nvSpPr>
        <p:spPr/>
        <p:txBody>
          <a:bodyPr/>
          <a:lstStyle/>
          <a:p>
            <a:fld id="{CB8415FF-FC34-497D-905F-7C0AA778BA22}" type="slidenum">
              <a:rPr lang="es-CR" smtClean="0"/>
              <a:t>15</a:t>
            </a:fld>
            <a:endParaRPr lang="es-CR" dirty="0"/>
          </a:p>
        </p:txBody>
      </p:sp>
    </p:spTree>
    <p:extLst>
      <p:ext uri="{BB962C8B-B14F-4D97-AF65-F5344CB8AC3E}">
        <p14:creationId xmlns:p14="http://schemas.microsoft.com/office/powerpoint/2010/main" val="36627988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R" dirty="0"/>
          </a:p>
        </p:txBody>
      </p:sp>
      <p:sp>
        <p:nvSpPr>
          <p:cNvPr id="4" name="3 Marcador de número de diapositiva"/>
          <p:cNvSpPr>
            <a:spLocks noGrp="1"/>
          </p:cNvSpPr>
          <p:nvPr>
            <p:ph type="sldNum" sz="quarter" idx="10"/>
          </p:nvPr>
        </p:nvSpPr>
        <p:spPr/>
        <p:txBody>
          <a:bodyPr/>
          <a:lstStyle/>
          <a:p>
            <a:fld id="{CB8415FF-FC34-497D-905F-7C0AA778BA22}" type="slidenum">
              <a:rPr lang="es-CR" smtClean="0"/>
              <a:t>16</a:t>
            </a:fld>
            <a:endParaRPr lang="es-CR" dirty="0"/>
          </a:p>
        </p:txBody>
      </p:sp>
    </p:spTree>
    <p:extLst>
      <p:ext uri="{BB962C8B-B14F-4D97-AF65-F5344CB8AC3E}">
        <p14:creationId xmlns:p14="http://schemas.microsoft.com/office/powerpoint/2010/main" val="36696837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R" dirty="0"/>
          </a:p>
        </p:txBody>
      </p:sp>
      <p:sp>
        <p:nvSpPr>
          <p:cNvPr id="4" name="3 Marcador de número de diapositiva"/>
          <p:cNvSpPr>
            <a:spLocks noGrp="1"/>
          </p:cNvSpPr>
          <p:nvPr>
            <p:ph type="sldNum" sz="quarter" idx="10"/>
          </p:nvPr>
        </p:nvSpPr>
        <p:spPr/>
        <p:txBody>
          <a:bodyPr/>
          <a:lstStyle/>
          <a:p>
            <a:fld id="{CB8415FF-FC34-497D-905F-7C0AA778BA22}" type="slidenum">
              <a:rPr lang="es-CR" smtClean="0"/>
              <a:t>17</a:t>
            </a:fld>
            <a:endParaRPr lang="es-CR" dirty="0"/>
          </a:p>
        </p:txBody>
      </p:sp>
    </p:spTree>
    <p:extLst>
      <p:ext uri="{BB962C8B-B14F-4D97-AF65-F5344CB8AC3E}">
        <p14:creationId xmlns:p14="http://schemas.microsoft.com/office/powerpoint/2010/main" val="18152056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R" dirty="0"/>
          </a:p>
        </p:txBody>
      </p:sp>
      <p:sp>
        <p:nvSpPr>
          <p:cNvPr id="4" name="3 Marcador de número de diapositiva"/>
          <p:cNvSpPr>
            <a:spLocks noGrp="1"/>
          </p:cNvSpPr>
          <p:nvPr>
            <p:ph type="sldNum" sz="quarter" idx="10"/>
          </p:nvPr>
        </p:nvSpPr>
        <p:spPr/>
        <p:txBody>
          <a:bodyPr/>
          <a:lstStyle/>
          <a:p>
            <a:fld id="{CB8415FF-FC34-497D-905F-7C0AA778BA22}" type="slidenum">
              <a:rPr lang="es-CR" smtClean="0"/>
              <a:t>18</a:t>
            </a:fld>
            <a:endParaRPr lang="es-CR" dirty="0"/>
          </a:p>
        </p:txBody>
      </p:sp>
    </p:spTree>
    <p:extLst>
      <p:ext uri="{BB962C8B-B14F-4D97-AF65-F5344CB8AC3E}">
        <p14:creationId xmlns:p14="http://schemas.microsoft.com/office/powerpoint/2010/main" val="5183549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R" dirty="0"/>
          </a:p>
        </p:txBody>
      </p:sp>
      <p:sp>
        <p:nvSpPr>
          <p:cNvPr id="4" name="3 Marcador de número de diapositiva"/>
          <p:cNvSpPr>
            <a:spLocks noGrp="1"/>
          </p:cNvSpPr>
          <p:nvPr>
            <p:ph type="sldNum" sz="quarter" idx="10"/>
          </p:nvPr>
        </p:nvSpPr>
        <p:spPr/>
        <p:txBody>
          <a:bodyPr/>
          <a:lstStyle/>
          <a:p>
            <a:fld id="{CB8415FF-FC34-497D-905F-7C0AA778BA22}" type="slidenum">
              <a:rPr lang="es-CR" smtClean="0"/>
              <a:t>2</a:t>
            </a:fld>
            <a:endParaRPr lang="es-CR" dirty="0"/>
          </a:p>
        </p:txBody>
      </p:sp>
    </p:spTree>
    <p:extLst>
      <p:ext uri="{BB962C8B-B14F-4D97-AF65-F5344CB8AC3E}">
        <p14:creationId xmlns:p14="http://schemas.microsoft.com/office/powerpoint/2010/main" val="518354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R" dirty="0"/>
          </a:p>
        </p:txBody>
      </p:sp>
      <p:sp>
        <p:nvSpPr>
          <p:cNvPr id="4" name="3 Marcador de número de diapositiva"/>
          <p:cNvSpPr>
            <a:spLocks noGrp="1"/>
          </p:cNvSpPr>
          <p:nvPr>
            <p:ph type="sldNum" sz="quarter" idx="10"/>
          </p:nvPr>
        </p:nvSpPr>
        <p:spPr/>
        <p:txBody>
          <a:bodyPr/>
          <a:lstStyle/>
          <a:p>
            <a:fld id="{CB8415FF-FC34-497D-905F-7C0AA778BA22}" type="slidenum">
              <a:rPr lang="es-CR" smtClean="0"/>
              <a:t>3</a:t>
            </a:fld>
            <a:endParaRPr lang="es-CR" dirty="0"/>
          </a:p>
        </p:txBody>
      </p:sp>
    </p:spTree>
    <p:extLst>
      <p:ext uri="{BB962C8B-B14F-4D97-AF65-F5344CB8AC3E}">
        <p14:creationId xmlns:p14="http://schemas.microsoft.com/office/powerpoint/2010/main" val="5183549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R" dirty="0"/>
          </a:p>
        </p:txBody>
      </p:sp>
      <p:sp>
        <p:nvSpPr>
          <p:cNvPr id="4" name="3 Marcador de número de diapositiva"/>
          <p:cNvSpPr>
            <a:spLocks noGrp="1"/>
          </p:cNvSpPr>
          <p:nvPr>
            <p:ph type="sldNum" sz="quarter" idx="10"/>
          </p:nvPr>
        </p:nvSpPr>
        <p:spPr/>
        <p:txBody>
          <a:bodyPr/>
          <a:lstStyle/>
          <a:p>
            <a:fld id="{CB8415FF-FC34-497D-905F-7C0AA778BA22}" type="slidenum">
              <a:rPr lang="es-CR" smtClean="0"/>
              <a:t>4</a:t>
            </a:fld>
            <a:endParaRPr lang="es-CR" dirty="0"/>
          </a:p>
        </p:txBody>
      </p:sp>
    </p:spTree>
    <p:extLst>
      <p:ext uri="{BB962C8B-B14F-4D97-AF65-F5344CB8AC3E}">
        <p14:creationId xmlns:p14="http://schemas.microsoft.com/office/powerpoint/2010/main" val="5183549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R" dirty="0"/>
          </a:p>
        </p:txBody>
      </p:sp>
      <p:sp>
        <p:nvSpPr>
          <p:cNvPr id="4" name="3 Marcador de número de diapositiva"/>
          <p:cNvSpPr>
            <a:spLocks noGrp="1"/>
          </p:cNvSpPr>
          <p:nvPr>
            <p:ph type="sldNum" sz="quarter" idx="10"/>
          </p:nvPr>
        </p:nvSpPr>
        <p:spPr/>
        <p:txBody>
          <a:bodyPr/>
          <a:lstStyle/>
          <a:p>
            <a:fld id="{CB8415FF-FC34-497D-905F-7C0AA778BA22}" type="slidenum">
              <a:rPr lang="es-CR" smtClean="0"/>
              <a:t>5</a:t>
            </a:fld>
            <a:endParaRPr lang="es-CR" dirty="0"/>
          </a:p>
        </p:txBody>
      </p:sp>
    </p:spTree>
    <p:extLst>
      <p:ext uri="{BB962C8B-B14F-4D97-AF65-F5344CB8AC3E}">
        <p14:creationId xmlns:p14="http://schemas.microsoft.com/office/powerpoint/2010/main" val="5183549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R" dirty="0"/>
          </a:p>
        </p:txBody>
      </p:sp>
      <p:sp>
        <p:nvSpPr>
          <p:cNvPr id="4" name="3 Marcador de número de diapositiva"/>
          <p:cNvSpPr>
            <a:spLocks noGrp="1"/>
          </p:cNvSpPr>
          <p:nvPr>
            <p:ph type="sldNum" sz="quarter" idx="10"/>
          </p:nvPr>
        </p:nvSpPr>
        <p:spPr/>
        <p:txBody>
          <a:bodyPr/>
          <a:lstStyle/>
          <a:p>
            <a:fld id="{CB8415FF-FC34-497D-905F-7C0AA778BA22}" type="slidenum">
              <a:rPr lang="es-CR" smtClean="0"/>
              <a:t>6</a:t>
            </a:fld>
            <a:endParaRPr lang="es-CR" dirty="0"/>
          </a:p>
        </p:txBody>
      </p:sp>
    </p:spTree>
    <p:extLst>
      <p:ext uri="{BB962C8B-B14F-4D97-AF65-F5344CB8AC3E}">
        <p14:creationId xmlns:p14="http://schemas.microsoft.com/office/powerpoint/2010/main" val="5183549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R" dirty="0"/>
          </a:p>
        </p:txBody>
      </p:sp>
      <p:sp>
        <p:nvSpPr>
          <p:cNvPr id="4" name="3 Marcador de número de diapositiva"/>
          <p:cNvSpPr>
            <a:spLocks noGrp="1"/>
          </p:cNvSpPr>
          <p:nvPr>
            <p:ph type="sldNum" sz="quarter" idx="10"/>
          </p:nvPr>
        </p:nvSpPr>
        <p:spPr/>
        <p:txBody>
          <a:bodyPr/>
          <a:lstStyle/>
          <a:p>
            <a:fld id="{CB8415FF-FC34-497D-905F-7C0AA778BA22}" type="slidenum">
              <a:rPr lang="es-CR" smtClean="0"/>
              <a:t>7</a:t>
            </a:fld>
            <a:endParaRPr lang="es-CR" dirty="0"/>
          </a:p>
        </p:txBody>
      </p:sp>
    </p:spTree>
    <p:extLst>
      <p:ext uri="{BB962C8B-B14F-4D97-AF65-F5344CB8AC3E}">
        <p14:creationId xmlns:p14="http://schemas.microsoft.com/office/powerpoint/2010/main" val="5183549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R" dirty="0"/>
          </a:p>
        </p:txBody>
      </p:sp>
      <p:sp>
        <p:nvSpPr>
          <p:cNvPr id="4" name="3 Marcador de número de diapositiva"/>
          <p:cNvSpPr>
            <a:spLocks noGrp="1"/>
          </p:cNvSpPr>
          <p:nvPr>
            <p:ph type="sldNum" sz="quarter" idx="10"/>
          </p:nvPr>
        </p:nvSpPr>
        <p:spPr/>
        <p:txBody>
          <a:bodyPr/>
          <a:lstStyle/>
          <a:p>
            <a:fld id="{CB8415FF-FC34-497D-905F-7C0AA778BA22}" type="slidenum">
              <a:rPr lang="es-CR" smtClean="0"/>
              <a:t>8</a:t>
            </a:fld>
            <a:endParaRPr lang="es-CR" dirty="0"/>
          </a:p>
        </p:txBody>
      </p:sp>
    </p:spTree>
    <p:extLst>
      <p:ext uri="{BB962C8B-B14F-4D97-AF65-F5344CB8AC3E}">
        <p14:creationId xmlns:p14="http://schemas.microsoft.com/office/powerpoint/2010/main" val="5183549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R" dirty="0"/>
          </a:p>
        </p:txBody>
      </p:sp>
      <p:sp>
        <p:nvSpPr>
          <p:cNvPr id="4" name="3 Marcador de número de diapositiva"/>
          <p:cNvSpPr>
            <a:spLocks noGrp="1"/>
          </p:cNvSpPr>
          <p:nvPr>
            <p:ph type="sldNum" sz="quarter" idx="10"/>
          </p:nvPr>
        </p:nvSpPr>
        <p:spPr/>
        <p:txBody>
          <a:bodyPr/>
          <a:lstStyle/>
          <a:p>
            <a:fld id="{CB8415FF-FC34-497D-905F-7C0AA778BA22}" type="slidenum">
              <a:rPr lang="es-CR" smtClean="0"/>
              <a:t>9</a:t>
            </a:fld>
            <a:endParaRPr lang="es-CR" dirty="0"/>
          </a:p>
        </p:txBody>
      </p:sp>
    </p:spTree>
    <p:extLst>
      <p:ext uri="{BB962C8B-B14F-4D97-AF65-F5344CB8AC3E}">
        <p14:creationId xmlns:p14="http://schemas.microsoft.com/office/powerpoint/2010/main" val="5183549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C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CR"/>
          </a:p>
        </p:txBody>
      </p:sp>
      <p:sp>
        <p:nvSpPr>
          <p:cNvPr id="4" name="3 Marcador de fecha"/>
          <p:cNvSpPr>
            <a:spLocks noGrp="1"/>
          </p:cNvSpPr>
          <p:nvPr>
            <p:ph type="dt" sz="half" idx="10"/>
          </p:nvPr>
        </p:nvSpPr>
        <p:spPr/>
        <p:txBody>
          <a:bodyPr/>
          <a:lstStyle/>
          <a:p>
            <a:fld id="{CD38117D-2B4D-498F-9B11-27F570152281}" type="datetimeFigureOut">
              <a:rPr lang="es-CR" smtClean="0"/>
              <a:t>24/10/2019</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63497567-35FF-4A44-95B0-9E940F824120}" type="slidenum">
              <a:rPr lang="es-CR" smtClean="0"/>
              <a:t>‹Nº›</a:t>
            </a:fld>
            <a:endParaRPr lang="es-CR"/>
          </a:p>
        </p:txBody>
      </p:sp>
    </p:spTree>
    <p:extLst>
      <p:ext uri="{BB962C8B-B14F-4D97-AF65-F5344CB8AC3E}">
        <p14:creationId xmlns:p14="http://schemas.microsoft.com/office/powerpoint/2010/main" val="2776064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3 Marcador de fecha"/>
          <p:cNvSpPr>
            <a:spLocks noGrp="1"/>
          </p:cNvSpPr>
          <p:nvPr>
            <p:ph type="dt" sz="half" idx="10"/>
          </p:nvPr>
        </p:nvSpPr>
        <p:spPr/>
        <p:txBody>
          <a:bodyPr/>
          <a:lstStyle/>
          <a:p>
            <a:fld id="{CD38117D-2B4D-498F-9B11-27F570152281}" type="datetimeFigureOut">
              <a:rPr lang="es-CR" smtClean="0"/>
              <a:t>24/10/2019</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63497567-35FF-4A44-95B0-9E940F824120}" type="slidenum">
              <a:rPr lang="es-CR" smtClean="0"/>
              <a:t>‹Nº›</a:t>
            </a:fld>
            <a:endParaRPr lang="es-CR"/>
          </a:p>
        </p:txBody>
      </p:sp>
    </p:spTree>
    <p:extLst>
      <p:ext uri="{BB962C8B-B14F-4D97-AF65-F5344CB8AC3E}">
        <p14:creationId xmlns:p14="http://schemas.microsoft.com/office/powerpoint/2010/main" val="2183582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C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3 Marcador de fecha"/>
          <p:cNvSpPr>
            <a:spLocks noGrp="1"/>
          </p:cNvSpPr>
          <p:nvPr>
            <p:ph type="dt" sz="half" idx="10"/>
          </p:nvPr>
        </p:nvSpPr>
        <p:spPr/>
        <p:txBody>
          <a:bodyPr/>
          <a:lstStyle/>
          <a:p>
            <a:fld id="{CD38117D-2B4D-498F-9B11-27F570152281}" type="datetimeFigureOut">
              <a:rPr lang="es-CR" smtClean="0"/>
              <a:t>24/10/2019</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63497567-35FF-4A44-95B0-9E940F824120}" type="slidenum">
              <a:rPr lang="es-CR" smtClean="0"/>
              <a:t>‹Nº›</a:t>
            </a:fld>
            <a:endParaRPr lang="es-CR"/>
          </a:p>
        </p:txBody>
      </p:sp>
    </p:spTree>
    <p:extLst>
      <p:ext uri="{BB962C8B-B14F-4D97-AF65-F5344CB8AC3E}">
        <p14:creationId xmlns:p14="http://schemas.microsoft.com/office/powerpoint/2010/main" val="3145406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3 Marcador de fecha"/>
          <p:cNvSpPr>
            <a:spLocks noGrp="1"/>
          </p:cNvSpPr>
          <p:nvPr>
            <p:ph type="dt" sz="half" idx="10"/>
          </p:nvPr>
        </p:nvSpPr>
        <p:spPr/>
        <p:txBody>
          <a:bodyPr/>
          <a:lstStyle/>
          <a:p>
            <a:fld id="{CD38117D-2B4D-498F-9B11-27F570152281}" type="datetimeFigureOut">
              <a:rPr lang="es-CR" smtClean="0"/>
              <a:t>24/10/2019</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63497567-35FF-4A44-95B0-9E940F824120}" type="slidenum">
              <a:rPr lang="es-CR" smtClean="0"/>
              <a:t>‹Nº›</a:t>
            </a:fld>
            <a:endParaRPr lang="es-CR"/>
          </a:p>
        </p:txBody>
      </p:sp>
    </p:spTree>
    <p:extLst>
      <p:ext uri="{BB962C8B-B14F-4D97-AF65-F5344CB8AC3E}">
        <p14:creationId xmlns:p14="http://schemas.microsoft.com/office/powerpoint/2010/main" val="1990224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C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CD38117D-2B4D-498F-9B11-27F570152281}" type="datetimeFigureOut">
              <a:rPr lang="es-CR" smtClean="0"/>
              <a:t>24/10/2019</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63497567-35FF-4A44-95B0-9E940F824120}" type="slidenum">
              <a:rPr lang="es-CR" smtClean="0"/>
              <a:t>‹Nº›</a:t>
            </a:fld>
            <a:endParaRPr lang="es-CR"/>
          </a:p>
        </p:txBody>
      </p:sp>
    </p:spTree>
    <p:extLst>
      <p:ext uri="{BB962C8B-B14F-4D97-AF65-F5344CB8AC3E}">
        <p14:creationId xmlns:p14="http://schemas.microsoft.com/office/powerpoint/2010/main" val="1782414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5" name="4 Marcador de fecha"/>
          <p:cNvSpPr>
            <a:spLocks noGrp="1"/>
          </p:cNvSpPr>
          <p:nvPr>
            <p:ph type="dt" sz="half" idx="10"/>
          </p:nvPr>
        </p:nvSpPr>
        <p:spPr/>
        <p:txBody>
          <a:bodyPr/>
          <a:lstStyle/>
          <a:p>
            <a:fld id="{CD38117D-2B4D-498F-9B11-27F570152281}" type="datetimeFigureOut">
              <a:rPr lang="es-CR" smtClean="0"/>
              <a:t>24/10/2019</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63497567-35FF-4A44-95B0-9E940F824120}" type="slidenum">
              <a:rPr lang="es-CR" smtClean="0"/>
              <a:t>‹Nº›</a:t>
            </a:fld>
            <a:endParaRPr lang="es-CR"/>
          </a:p>
        </p:txBody>
      </p:sp>
    </p:spTree>
    <p:extLst>
      <p:ext uri="{BB962C8B-B14F-4D97-AF65-F5344CB8AC3E}">
        <p14:creationId xmlns:p14="http://schemas.microsoft.com/office/powerpoint/2010/main" val="2473609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C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7" name="6 Marcador de fecha"/>
          <p:cNvSpPr>
            <a:spLocks noGrp="1"/>
          </p:cNvSpPr>
          <p:nvPr>
            <p:ph type="dt" sz="half" idx="10"/>
          </p:nvPr>
        </p:nvSpPr>
        <p:spPr/>
        <p:txBody>
          <a:bodyPr/>
          <a:lstStyle/>
          <a:p>
            <a:fld id="{CD38117D-2B4D-498F-9B11-27F570152281}" type="datetimeFigureOut">
              <a:rPr lang="es-CR" smtClean="0"/>
              <a:t>24/10/2019</a:t>
            </a:fld>
            <a:endParaRPr lang="es-CR"/>
          </a:p>
        </p:txBody>
      </p:sp>
      <p:sp>
        <p:nvSpPr>
          <p:cNvPr id="8" name="7 Marcador de pie de página"/>
          <p:cNvSpPr>
            <a:spLocks noGrp="1"/>
          </p:cNvSpPr>
          <p:nvPr>
            <p:ph type="ftr" sz="quarter" idx="11"/>
          </p:nvPr>
        </p:nvSpPr>
        <p:spPr/>
        <p:txBody>
          <a:bodyPr/>
          <a:lstStyle/>
          <a:p>
            <a:endParaRPr lang="es-CR"/>
          </a:p>
        </p:txBody>
      </p:sp>
      <p:sp>
        <p:nvSpPr>
          <p:cNvPr id="9" name="8 Marcador de número de diapositiva"/>
          <p:cNvSpPr>
            <a:spLocks noGrp="1"/>
          </p:cNvSpPr>
          <p:nvPr>
            <p:ph type="sldNum" sz="quarter" idx="12"/>
          </p:nvPr>
        </p:nvSpPr>
        <p:spPr/>
        <p:txBody>
          <a:bodyPr/>
          <a:lstStyle/>
          <a:p>
            <a:fld id="{63497567-35FF-4A44-95B0-9E940F824120}" type="slidenum">
              <a:rPr lang="es-CR" smtClean="0"/>
              <a:t>‹Nº›</a:t>
            </a:fld>
            <a:endParaRPr lang="es-CR"/>
          </a:p>
        </p:txBody>
      </p:sp>
    </p:spTree>
    <p:extLst>
      <p:ext uri="{BB962C8B-B14F-4D97-AF65-F5344CB8AC3E}">
        <p14:creationId xmlns:p14="http://schemas.microsoft.com/office/powerpoint/2010/main" val="3783454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R"/>
          </a:p>
        </p:txBody>
      </p:sp>
      <p:sp>
        <p:nvSpPr>
          <p:cNvPr id="3" name="2 Marcador de fecha"/>
          <p:cNvSpPr>
            <a:spLocks noGrp="1"/>
          </p:cNvSpPr>
          <p:nvPr>
            <p:ph type="dt" sz="half" idx="10"/>
          </p:nvPr>
        </p:nvSpPr>
        <p:spPr/>
        <p:txBody>
          <a:bodyPr/>
          <a:lstStyle/>
          <a:p>
            <a:fld id="{CD38117D-2B4D-498F-9B11-27F570152281}" type="datetimeFigureOut">
              <a:rPr lang="es-CR" smtClean="0"/>
              <a:t>24/10/2019</a:t>
            </a:fld>
            <a:endParaRPr lang="es-CR"/>
          </a:p>
        </p:txBody>
      </p:sp>
      <p:sp>
        <p:nvSpPr>
          <p:cNvPr id="4" name="3 Marcador de pie de página"/>
          <p:cNvSpPr>
            <a:spLocks noGrp="1"/>
          </p:cNvSpPr>
          <p:nvPr>
            <p:ph type="ftr" sz="quarter" idx="11"/>
          </p:nvPr>
        </p:nvSpPr>
        <p:spPr/>
        <p:txBody>
          <a:bodyPr/>
          <a:lstStyle/>
          <a:p>
            <a:endParaRPr lang="es-CR"/>
          </a:p>
        </p:txBody>
      </p:sp>
      <p:sp>
        <p:nvSpPr>
          <p:cNvPr id="5" name="4 Marcador de número de diapositiva"/>
          <p:cNvSpPr>
            <a:spLocks noGrp="1"/>
          </p:cNvSpPr>
          <p:nvPr>
            <p:ph type="sldNum" sz="quarter" idx="12"/>
          </p:nvPr>
        </p:nvSpPr>
        <p:spPr/>
        <p:txBody>
          <a:bodyPr/>
          <a:lstStyle/>
          <a:p>
            <a:fld id="{63497567-35FF-4A44-95B0-9E940F824120}" type="slidenum">
              <a:rPr lang="es-CR" smtClean="0"/>
              <a:t>‹Nº›</a:t>
            </a:fld>
            <a:endParaRPr lang="es-CR"/>
          </a:p>
        </p:txBody>
      </p:sp>
    </p:spTree>
    <p:extLst>
      <p:ext uri="{BB962C8B-B14F-4D97-AF65-F5344CB8AC3E}">
        <p14:creationId xmlns:p14="http://schemas.microsoft.com/office/powerpoint/2010/main" val="4170536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D38117D-2B4D-498F-9B11-27F570152281}" type="datetimeFigureOut">
              <a:rPr lang="es-CR" smtClean="0"/>
              <a:t>24/10/2019</a:t>
            </a:fld>
            <a:endParaRPr lang="es-CR"/>
          </a:p>
        </p:txBody>
      </p:sp>
      <p:sp>
        <p:nvSpPr>
          <p:cNvPr id="3" name="2 Marcador de pie de página"/>
          <p:cNvSpPr>
            <a:spLocks noGrp="1"/>
          </p:cNvSpPr>
          <p:nvPr>
            <p:ph type="ftr" sz="quarter" idx="11"/>
          </p:nvPr>
        </p:nvSpPr>
        <p:spPr/>
        <p:txBody>
          <a:bodyPr/>
          <a:lstStyle/>
          <a:p>
            <a:endParaRPr lang="es-CR"/>
          </a:p>
        </p:txBody>
      </p:sp>
      <p:sp>
        <p:nvSpPr>
          <p:cNvPr id="4" name="3 Marcador de número de diapositiva"/>
          <p:cNvSpPr>
            <a:spLocks noGrp="1"/>
          </p:cNvSpPr>
          <p:nvPr>
            <p:ph type="sldNum" sz="quarter" idx="12"/>
          </p:nvPr>
        </p:nvSpPr>
        <p:spPr/>
        <p:txBody>
          <a:bodyPr/>
          <a:lstStyle/>
          <a:p>
            <a:fld id="{63497567-35FF-4A44-95B0-9E940F824120}" type="slidenum">
              <a:rPr lang="es-CR" smtClean="0"/>
              <a:t>‹Nº›</a:t>
            </a:fld>
            <a:endParaRPr lang="es-CR"/>
          </a:p>
        </p:txBody>
      </p:sp>
    </p:spTree>
    <p:extLst>
      <p:ext uri="{BB962C8B-B14F-4D97-AF65-F5344CB8AC3E}">
        <p14:creationId xmlns:p14="http://schemas.microsoft.com/office/powerpoint/2010/main" val="1996573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C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D38117D-2B4D-498F-9B11-27F570152281}" type="datetimeFigureOut">
              <a:rPr lang="es-CR" smtClean="0"/>
              <a:t>24/10/2019</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63497567-35FF-4A44-95B0-9E940F824120}" type="slidenum">
              <a:rPr lang="es-CR" smtClean="0"/>
              <a:t>‹Nº›</a:t>
            </a:fld>
            <a:endParaRPr lang="es-CR"/>
          </a:p>
        </p:txBody>
      </p:sp>
    </p:spTree>
    <p:extLst>
      <p:ext uri="{BB962C8B-B14F-4D97-AF65-F5344CB8AC3E}">
        <p14:creationId xmlns:p14="http://schemas.microsoft.com/office/powerpoint/2010/main" val="3761022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C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D38117D-2B4D-498F-9B11-27F570152281}" type="datetimeFigureOut">
              <a:rPr lang="es-CR" smtClean="0"/>
              <a:t>24/10/2019</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63497567-35FF-4A44-95B0-9E940F824120}" type="slidenum">
              <a:rPr lang="es-CR" smtClean="0"/>
              <a:t>‹Nº›</a:t>
            </a:fld>
            <a:endParaRPr lang="es-CR"/>
          </a:p>
        </p:txBody>
      </p:sp>
    </p:spTree>
    <p:extLst>
      <p:ext uri="{BB962C8B-B14F-4D97-AF65-F5344CB8AC3E}">
        <p14:creationId xmlns:p14="http://schemas.microsoft.com/office/powerpoint/2010/main" val="3111701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C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38117D-2B4D-498F-9B11-27F570152281}" type="datetimeFigureOut">
              <a:rPr lang="es-CR" smtClean="0"/>
              <a:t>24/10/2019</a:t>
            </a:fld>
            <a:endParaRPr lang="es-C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497567-35FF-4A44-95B0-9E940F824120}" type="slidenum">
              <a:rPr lang="es-CR" smtClean="0"/>
              <a:t>‹Nº›</a:t>
            </a:fld>
            <a:endParaRPr lang="es-CR"/>
          </a:p>
        </p:txBody>
      </p:sp>
    </p:spTree>
    <p:extLst>
      <p:ext uri="{BB962C8B-B14F-4D97-AF65-F5344CB8AC3E}">
        <p14:creationId xmlns:p14="http://schemas.microsoft.com/office/powerpoint/2010/main" val="16686515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0" y="1772816"/>
            <a:ext cx="9144000" cy="3077766"/>
          </a:xfrm>
          <a:prstGeom prst="rect">
            <a:avLst/>
          </a:prstGeom>
          <a:noFill/>
        </p:spPr>
        <p:txBody>
          <a:bodyPr wrap="square" rtlCol="0">
            <a:spAutoFit/>
          </a:bodyPr>
          <a:lstStyle/>
          <a:p>
            <a:pPr algn="ctr"/>
            <a:r>
              <a:rPr lang="es-ES" sz="3800" b="1" dirty="0"/>
              <a:t>Ley 9635 Fortalecimiento de </a:t>
            </a:r>
          </a:p>
          <a:p>
            <a:pPr algn="ctr"/>
            <a:r>
              <a:rPr lang="es-ES" sz="3800" b="1" dirty="0"/>
              <a:t>las Finanzas Públicas</a:t>
            </a:r>
          </a:p>
          <a:p>
            <a:pPr algn="ctr"/>
            <a:r>
              <a:rPr lang="es-CR" sz="3800" b="1" dirty="0"/>
              <a:t>Título I. Ley del Impuesto al Valor Agregado</a:t>
            </a:r>
          </a:p>
          <a:p>
            <a:pPr algn="ctr"/>
            <a:endParaRPr lang="es-CR" sz="3600" b="1" dirty="0"/>
          </a:p>
          <a:p>
            <a:pPr algn="ctr"/>
            <a:r>
              <a:rPr lang="es-CR" sz="4400" b="1" dirty="0"/>
              <a:t>Aplicación en el SFNV</a:t>
            </a:r>
          </a:p>
        </p:txBody>
      </p:sp>
    </p:spTree>
    <p:extLst>
      <p:ext uri="{BB962C8B-B14F-4D97-AF65-F5344CB8AC3E}">
        <p14:creationId xmlns:p14="http://schemas.microsoft.com/office/powerpoint/2010/main" val="33536644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539552" y="210126"/>
            <a:ext cx="8208912" cy="461665"/>
          </a:xfrm>
          <a:prstGeom prst="rect">
            <a:avLst/>
          </a:prstGeom>
          <a:noFill/>
        </p:spPr>
        <p:txBody>
          <a:bodyPr wrap="square" rtlCol="0">
            <a:spAutoFit/>
          </a:bodyPr>
          <a:lstStyle/>
          <a:p>
            <a:pPr algn="ctr"/>
            <a:r>
              <a:rPr lang="es-CR" sz="2400" b="1" dirty="0"/>
              <a:t>Estructura actual de costos de presupuesto de viviendas</a:t>
            </a:r>
          </a:p>
        </p:txBody>
      </p:sp>
      <p:sp>
        <p:nvSpPr>
          <p:cNvPr id="19" name="18 Flecha derecha"/>
          <p:cNvSpPr/>
          <p:nvPr/>
        </p:nvSpPr>
        <p:spPr>
          <a:xfrm>
            <a:off x="1043608" y="620688"/>
            <a:ext cx="7920880" cy="72008"/>
          </a:xfrm>
          <a:prstGeom prst="rightArrow">
            <a:avLst/>
          </a:prstGeom>
          <a:solidFill>
            <a:srgbClr val="F6C448"/>
          </a:solidFill>
          <a:ln w="6350"/>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R"/>
          </a:p>
        </p:txBody>
      </p:sp>
      <p:sp>
        <p:nvSpPr>
          <p:cNvPr id="2" name="1 CuadroTexto"/>
          <p:cNvSpPr txBox="1"/>
          <p:nvPr/>
        </p:nvSpPr>
        <p:spPr>
          <a:xfrm>
            <a:off x="3925828" y="836712"/>
            <a:ext cx="1440160" cy="64633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lang="es-CR" b="1" dirty="0"/>
              <a:t>Presupuesto de vivienda</a:t>
            </a:r>
            <a:endParaRPr lang="es-ES" b="1" dirty="0"/>
          </a:p>
        </p:txBody>
      </p:sp>
      <p:cxnSp>
        <p:nvCxnSpPr>
          <p:cNvPr id="11" name="10 Conector angular"/>
          <p:cNvCxnSpPr>
            <a:stCxn id="2" idx="1"/>
            <a:endCxn id="17" idx="0"/>
          </p:cNvCxnSpPr>
          <p:nvPr/>
        </p:nvCxnSpPr>
        <p:spPr>
          <a:xfrm rot="10800000" flipV="1">
            <a:off x="2200680" y="1159877"/>
            <a:ext cx="1725148" cy="324907"/>
          </a:xfrm>
          <a:prstGeom prst="bentConnector2">
            <a:avLst/>
          </a:prstGeom>
          <a:ln>
            <a:tailEnd type="arrow"/>
          </a:ln>
        </p:spPr>
        <p:style>
          <a:lnRef idx="3">
            <a:schemeClr val="dk1"/>
          </a:lnRef>
          <a:fillRef idx="0">
            <a:schemeClr val="dk1"/>
          </a:fillRef>
          <a:effectRef idx="2">
            <a:schemeClr val="dk1"/>
          </a:effectRef>
          <a:fontRef idx="minor">
            <a:schemeClr val="tx1"/>
          </a:fontRef>
        </p:style>
      </p:cxnSp>
      <p:sp>
        <p:nvSpPr>
          <p:cNvPr id="15" name="14 CuadroTexto"/>
          <p:cNvSpPr txBox="1"/>
          <p:nvPr/>
        </p:nvSpPr>
        <p:spPr>
          <a:xfrm>
            <a:off x="6361000" y="1484784"/>
            <a:ext cx="1512168" cy="64633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pPr algn="ctr"/>
            <a:r>
              <a:rPr lang="es-CR" dirty="0"/>
              <a:t>Costos indirectos</a:t>
            </a:r>
            <a:endParaRPr lang="es-ES" dirty="0"/>
          </a:p>
        </p:txBody>
      </p:sp>
      <p:sp>
        <p:nvSpPr>
          <p:cNvPr id="17" name="16 CuadroTexto"/>
          <p:cNvSpPr txBox="1"/>
          <p:nvPr/>
        </p:nvSpPr>
        <p:spPr>
          <a:xfrm>
            <a:off x="1406121" y="1484785"/>
            <a:ext cx="1589118" cy="64633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pPr algn="ctr"/>
            <a:r>
              <a:rPr lang="es-CR" dirty="0"/>
              <a:t>Costos directos</a:t>
            </a:r>
            <a:endParaRPr lang="es-ES" dirty="0"/>
          </a:p>
        </p:txBody>
      </p:sp>
      <p:cxnSp>
        <p:nvCxnSpPr>
          <p:cNvPr id="27" name="26 Conector angular"/>
          <p:cNvCxnSpPr>
            <a:stCxn id="17" idx="2"/>
            <a:endCxn id="33" idx="0"/>
          </p:cNvCxnSpPr>
          <p:nvPr/>
        </p:nvCxnSpPr>
        <p:spPr>
          <a:xfrm rot="16200000" flipH="1">
            <a:off x="1947782" y="2384013"/>
            <a:ext cx="505796" cy="1"/>
          </a:xfrm>
          <a:prstGeom prst="bentConnector3">
            <a:avLst>
              <a:gd name="adj1" fmla="val 50000"/>
            </a:avLst>
          </a:prstGeom>
          <a:ln>
            <a:tailEnd type="arrow"/>
          </a:ln>
        </p:spPr>
        <p:style>
          <a:lnRef idx="3">
            <a:schemeClr val="dk1"/>
          </a:lnRef>
          <a:fillRef idx="0">
            <a:schemeClr val="dk1"/>
          </a:fillRef>
          <a:effectRef idx="2">
            <a:schemeClr val="dk1"/>
          </a:effectRef>
          <a:fontRef idx="minor">
            <a:schemeClr val="tx1"/>
          </a:fontRef>
        </p:style>
      </p:cxnSp>
      <p:sp>
        <p:nvSpPr>
          <p:cNvPr id="33" name="32 CuadroTexto"/>
          <p:cNvSpPr txBox="1"/>
          <p:nvPr/>
        </p:nvSpPr>
        <p:spPr>
          <a:xfrm>
            <a:off x="760522" y="2636912"/>
            <a:ext cx="2880317" cy="1477328"/>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marL="285750" indent="-285750" algn="just">
              <a:buFont typeface="Wingdings" panose="05000000000000000000" pitchFamily="2" charset="2"/>
              <a:buChar char="Ø"/>
            </a:pPr>
            <a:r>
              <a:rPr lang="es-CR" dirty="0">
                <a:solidFill>
                  <a:srgbClr val="00B050"/>
                </a:solidFill>
              </a:rPr>
              <a:t>Materiales</a:t>
            </a:r>
          </a:p>
          <a:p>
            <a:pPr marL="285750" indent="-285750" algn="just">
              <a:buFont typeface="Wingdings" panose="05000000000000000000" pitchFamily="2" charset="2"/>
              <a:buChar char="Ø"/>
            </a:pPr>
            <a:r>
              <a:rPr lang="es-CR" dirty="0">
                <a:solidFill>
                  <a:srgbClr val="00B050"/>
                </a:solidFill>
              </a:rPr>
              <a:t>Equipo y maquinaria</a:t>
            </a:r>
          </a:p>
          <a:p>
            <a:pPr marL="285750" indent="-285750" algn="just">
              <a:buFont typeface="Wingdings" panose="05000000000000000000" pitchFamily="2" charset="2"/>
              <a:buChar char="Ø"/>
            </a:pPr>
            <a:r>
              <a:rPr lang="es-CR" dirty="0">
                <a:solidFill>
                  <a:srgbClr val="00B050"/>
                </a:solidFill>
              </a:rPr>
              <a:t>Mano de obra </a:t>
            </a:r>
          </a:p>
          <a:p>
            <a:pPr marL="285750" indent="-285750" algn="just">
              <a:buFont typeface="Wingdings" panose="05000000000000000000" pitchFamily="2" charset="2"/>
              <a:buChar char="Ø"/>
            </a:pPr>
            <a:r>
              <a:rPr lang="es-CR" dirty="0">
                <a:solidFill>
                  <a:srgbClr val="00B050"/>
                </a:solidFill>
              </a:rPr>
              <a:t>Transporte</a:t>
            </a:r>
          </a:p>
          <a:p>
            <a:pPr marL="285750" indent="-285750" algn="just">
              <a:buFont typeface="Wingdings" panose="05000000000000000000" pitchFamily="2" charset="2"/>
              <a:buChar char="Ø"/>
            </a:pPr>
            <a:r>
              <a:rPr lang="es-CR" dirty="0">
                <a:solidFill>
                  <a:srgbClr val="00B050"/>
                </a:solidFill>
              </a:rPr>
              <a:t>Subcontratos</a:t>
            </a:r>
            <a:endParaRPr lang="es-ES" dirty="0">
              <a:solidFill>
                <a:srgbClr val="00B050"/>
              </a:solidFill>
            </a:endParaRPr>
          </a:p>
        </p:txBody>
      </p:sp>
      <p:sp>
        <p:nvSpPr>
          <p:cNvPr id="46" name="45 CuadroTexto"/>
          <p:cNvSpPr txBox="1"/>
          <p:nvPr/>
        </p:nvSpPr>
        <p:spPr>
          <a:xfrm>
            <a:off x="5676926" y="2636911"/>
            <a:ext cx="2880317" cy="1477328"/>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marL="285750" indent="-285750" algn="just">
              <a:buFont typeface="Wingdings" panose="05000000000000000000" pitchFamily="2" charset="2"/>
              <a:buChar char="Ø"/>
            </a:pPr>
            <a:r>
              <a:rPr lang="es-CR" dirty="0">
                <a:solidFill>
                  <a:srgbClr val="00B050"/>
                </a:solidFill>
              </a:rPr>
              <a:t>Utilidad</a:t>
            </a:r>
          </a:p>
          <a:p>
            <a:pPr marL="285750" indent="-285750" algn="just">
              <a:buFont typeface="Wingdings" panose="05000000000000000000" pitchFamily="2" charset="2"/>
              <a:buChar char="Ø"/>
            </a:pPr>
            <a:r>
              <a:rPr lang="es-CR" dirty="0">
                <a:solidFill>
                  <a:srgbClr val="00B050"/>
                </a:solidFill>
              </a:rPr>
              <a:t>Administración</a:t>
            </a:r>
          </a:p>
          <a:p>
            <a:pPr marL="285750" indent="-285750" algn="just">
              <a:buFont typeface="Wingdings" panose="05000000000000000000" pitchFamily="2" charset="2"/>
              <a:buChar char="Ø"/>
            </a:pPr>
            <a:r>
              <a:rPr lang="es-CR" dirty="0">
                <a:solidFill>
                  <a:srgbClr val="00B050"/>
                </a:solidFill>
              </a:rPr>
              <a:t>Imprevistos</a:t>
            </a:r>
          </a:p>
          <a:p>
            <a:pPr marL="285750" indent="-285750" algn="just">
              <a:buFont typeface="Wingdings" panose="05000000000000000000" pitchFamily="2" charset="2"/>
              <a:buChar char="Ø"/>
            </a:pPr>
            <a:r>
              <a:rPr lang="es-CR" dirty="0">
                <a:solidFill>
                  <a:srgbClr val="00B050"/>
                </a:solidFill>
              </a:rPr>
              <a:t>Dirección Técnica</a:t>
            </a:r>
          </a:p>
          <a:p>
            <a:pPr marL="285750" indent="-285750" algn="just">
              <a:buFont typeface="Wingdings" panose="05000000000000000000" pitchFamily="2" charset="2"/>
              <a:buChar char="Ø"/>
            </a:pPr>
            <a:r>
              <a:rPr lang="es-CR" dirty="0"/>
              <a:t>Permiso de construcción</a:t>
            </a:r>
          </a:p>
        </p:txBody>
      </p:sp>
      <p:cxnSp>
        <p:nvCxnSpPr>
          <p:cNvPr id="29" name="28 Conector angular"/>
          <p:cNvCxnSpPr>
            <a:stCxn id="2" idx="3"/>
            <a:endCxn id="15" idx="0"/>
          </p:cNvCxnSpPr>
          <p:nvPr/>
        </p:nvCxnSpPr>
        <p:spPr>
          <a:xfrm>
            <a:off x="5365988" y="1159878"/>
            <a:ext cx="1751096" cy="324906"/>
          </a:xfrm>
          <a:prstGeom prst="bentConnector2">
            <a:avLst/>
          </a:prstGeom>
          <a:ln>
            <a:tailEnd type="arrow"/>
          </a:ln>
        </p:spPr>
        <p:style>
          <a:lnRef idx="3">
            <a:schemeClr val="dk1"/>
          </a:lnRef>
          <a:fillRef idx="0">
            <a:schemeClr val="dk1"/>
          </a:fillRef>
          <a:effectRef idx="2">
            <a:schemeClr val="dk1"/>
          </a:effectRef>
          <a:fontRef idx="minor">
            <a:schemeClr val="tx1"/>
          </a:fontRef>
        </p:style>
      </p:cxnSp>
      <p:cxnSp>
        <p:nvCxnSpPr>
          <p:cNvPr id="40" name="39 Conector angular"/>
          <p:cNvCxnSpPr>
            <a:stCxn id="33" idx="3"/>
            <a:endCxn id="44" idx="0"/>
          </p:cNvCxnSpPr>
          <p:nvPr/>
        </p:nvCxnSpPr>
        <p:spPr>
          <a:xfrm>
            <a:off x="3640839" y="3375576"/>
            <a:ext cx="1005069" cy="1207889"/>
          </a:xfrm>
          <a:prstGeom prst="bentConnector2">
            <a:avLst/>
          </a:prstGeom>
          <a:ln>
            <a:tailEnd type="arrow"/>
          </a:ln>
        </p:spPr>
        <p:style>
          <a:lnRef idx="3">
            <a:schemeClr val="dk1"/>
          </a:lnRef>
          <a:fillRef idx="0">
            <a:schemeClr val="dk1"/>
          </a:fillRef>
          <a:effectRef idx="2">
            <a:schemeClr val="dk1"/>
          </a:effectRef>
          <a:fontRef idx="minor">
            <a:schemeClr val="tx1"/>
          </a:fontRef>
        </p:style>
      </p:cxnSp>
      <p:sp>
        <p:nvSpPr>
          <p:cNvPr id="44" name="43 CuadroTexto"/>
          <p:cNvSpPr txBox="1"/>
          <p:nvPr/>
        </p:nvSpPr>
        <p:spPr>
          <a:xfrm>
            <a:off x="3925828" y="4583465"/>
            <a:ext cx="1440160" cy="64633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s-CR" b="1" dirty="0"/>
              <a:t>Costo total de vivienda</a:t>
            </a:r>
            <a:endParaRPr lang="es-ES" b="1" dirty="0"/>
          </a:p>
        </p:txBody>
      </p:sp>
      <p:cxnSp>
        <p:nvCxnSpPr>
          <p:cNvPr id="45" name="44 Conector angular"/>
          <p:cNvCxnSpPr>
            <a:stCxn id="46" idx="1"/>
            <a:endCxn id="44" idx="0"/>
          </p:cNvCxnSpPr>
          <p:nvPr/>
        </p:nvCxnSpPr>
        <p:spPr>
          <a:xfrm rot="10800000" flipV="1">
            <a:off x="4645908" y="3375575"/>
            <a:ext cx="1031018" cy="1207890"/>
          </a:xfrm>
          <a:prstGeom prst="bentConnector2">
            <a:avLst/>
          </a:prstGeom>
          <a:ln>
            <a:tailEnd type="arrow"/>
          </a:ln>
        </p:spPr>
        <p:style>
          <a:lnRef idx="3">
            <a:schemeClr val="dk1"/>
          </a:lnRef>
          <a:fillRef idx="0">
            <a:schemeClr val="dk1"/>
          </a:fillRef>
          <a:effectRef idx="2">
            <a:schemeClr val="dk1"/>
          </a:effectRef>
          <a:fontRef idx="minor">
            <a:schemeClr val="tx1"/>
          </a:fontRef>
        </p:style>
      </p:cxnSp>
      <p:sp>
        <p:nvSpPr>
          <p:cNvPr id="53" name="52 CuadroTexto"/>
          <p:cNvSpPr txBox="1"/>
          <p:nvPr/>
        </p:nvSpPr>
        <p:spPr>
          <a:xfrm>
            <a:off x="5508104" y="4235604"/>
            <a:ext cx="3240360" cy="1569660"/>
          </a:xfrm>
          <a:prstGeom prst="rect">
            <a:avLst/>
          </a:prstGeom>
          <a:noFill/>
        </p:spPr>
        <p:txBody>
          <a:bodyPr wrap="square" rtlCol="0">
            <a:spAutoFit/>
          </a:bodyPr>
          <a:lstStyle/>
          <a:p>
            <a:r>
              <a:rPr lang="es-CR" sz="1600" dirty="0">
                <a:solidFill>
                  <a:srgbClr val="00B050"/>
                </a:solidFill>
              </a:rPr>
              <a:t>Se debe pagar IVA </a:t>
            </a:r>
            <a:r>
              <a:rPr lang="es-CR" sz="1600" u="sng" dirty="0">
                <a:solidFill>
                  <a:srgbClr val="00B050"/>
                </a:solidFill>
              </a:rPr>
              <a:t>exclusivamente cuando se emita factura electrónica</a:t>
            </a:r>
            <a:r>
              <a:rPr lang="es-CR" sz="1600" dirty="0">
                <a:solidFill>
                  <a:srgbClr val="00B050"/>
                </a:solidFill>
              </a:rPr>
              <a:t> asociada al pago de servicios / los servicios brindados por </a:t>
            </a:r>
            <a:r>
              <a:rPr lang="es-CR" sz="1600" u="sng" dirty="0">
                <a:solidFill>
                  <a:srgbClr val="00B050"/>
                </a:solidFill>
              </a:rPr>
              <a:t>personal de planta NO requieren emisión de factura y por lo tanto NO pagan IVA</a:t>
            </a:r>
            <a:endParaRPr lang="es-ES" sz="1600" u="sng" dirty="0">
              <a:solidFill>
                <a:srgbClr val="00B050"/>
              </a:solidFill>
            </a:endParaRPr>
          </a:p>
        </p:txBody>
      </p:sp>
      <p:cxnSp>
        <p:nvCxnSpPr>
          <p:cNvPr id="84" name="83 Conector angular"/>
          <p:cNvCxnSpPr>
            <a:stCxn id="15" idx="2"/>
            <a:endCxn id="46" idx="0"/>
          </p:cNvCxnSpPr>
          <p:nvPr/>
        </p:nvCxnSpPr>
        <p:spPr>
          <a:xfrm rot="16200000" flipH="1">
            <a:off x="6864186" y="2384012"/>
            <a:ext cx="505796" cy="1"/>
          </a:xfrm>
          <a:prstGeom prst="bentConnector3">
            <a:avLst>
              <a:gd name="adj1" fmla="val 50000"/>
            </a:avLst>
          </a:prstGeom>
          <a:ln>
            <a:tailEnd type="arrow"/>
          </a:ln>
        </p:spPr>
        <p:style>
          <a:lnRef idx="3">
            <a:schemeClr val="dk1"/>
          </a:lnRef>
          <a:fillRef idx="0">
            <a:schemeClr val="dk1"/>
          </a:fillRef>
          <a:effectRef idx="2">
            <a:schemeClr val="dk1"/>
          </a:effectRef>
          <a:fontRef idx="minor">
            <a:schemeClr val="tx1"/>
          </a:fontRef>
        </p:style>
      </p:cxnSp>
      <p:sp>
        <p:nvSpPr>
          <p:cNvPr id="105" name="104 CuadroTexto"/>
          <p:cNvSpPr txBox="1"/>
          <p:nvPr/>
        </p:nvSpPr>
        <p:spPr>
          <a:xfrm>
            <a:off x="539552" y="5949280"/>
            <a:ext cx="6120680" cy="584775"/>
          </a:xfrm>
          <a:prstGeom prst="rect">
            <a:avLst/>
          </a:prstGeom>
          <a:noFill/>
        </p:spPr>
        <p:txBody>
          <a:bodyPr wrap="square" rtlCol="0">
            <a:spAutoFit/>
          </a:bodyPr>
          <a:lstStyle/>
          <a:p>
            <a:pPr algn="ctr"/>
            <a:r>
              <a:rPr lang="es-CR" sz="1600" dirty="0"/>
              <a:t>Dado que los costos indirectos son porcentuales, un incremento de los costos directos provocará que estos se incrementen nominalmente</a:t>
            </a:r>
            <a:endParaRPr lang="es-ES" sz="1600" dirty="0"/>
          </a:p>
        </p:txBody>
      </p:sp>
    </p:spTree>
    <p:extLst>
      <p:ext uri="{BB962C8B-B14F-4D97-AF65-F5344CB8AC3E}">
        <p14:creationId xmlns:p14="http://schemas.microsoft.com/office/powerpoint/2010/main" val="19935203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0" y="210126"/>
            <a:ext cx="9144000" cy="461665"/>
          </a:xfrm>
          <a:prstGeom prst="rect">
            <a:avLst/>
          </a:prstGeom>
          <a:noFill/>
        </p:spPr>
        <p:txBody>
          <a:bodyPr wrap="square" rtlCol="0">
            <a:spAutoFit/>
          </a:bodyPr>
          <a:lstStyle/>
          <a:p>
            <a:pPr algn="ctr"/>
            <a:r>
              <a:rPr lang="es-CR" sz="2400" b="1" dirty="0"/>
              <a:t>Estructura actual de costos de presupuesto de infraestructura</a:t>
            </a:r>
          </a:p>
        </p:txBody>
      </p:sp>
      <p:sp>
        <p:nvSpPr>
          <p:cNvPr id="19" name="18 Flecha derecha"/>
          <p:cNvSpPr/>
          <p:nvPr/>
        </p:nvSpPr>
        <p:spPr>
          <a:xfrm>
            <a:off x="1043608" y="620688"/>
            <a:ext cx="7920880" cy="72008"/>
          </a:xfrm>
          <a:prstGeom prst="rightArrow">
            <a:avLst/>
          </a:prstGeom>
          <a:solidFill>
            <a:srgbClr val="F6C448"/>
          </a:solidFill>
          <a:ln w="6350"/>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R"/>
          </a:p>
        </p:txBody>
      </p:sp>
      <p:sp>
        <p:nvSpPr>
          <p:cNvPr id="2" name="1 CuadroTexto"/>
          <p:cNvSpPr txBox="1"/>
          <p:nvPr/>
        </p:nvSpPr>
        <p:spPr>
          <a:xfrm>
            <a:off x="3561623" y="1270501"/>
            <a:ext cx="2044001" cy="64633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lang="es-CR" b="1" dirty="0"/>
              <a:t>Presupuesto de infraestructura</a:t>
            </a:r>
            <a:endParaRPr lang="es-ES" b="1" dirty="0"/>
          </a:p>
        </p:txBody>
      </p:sp>
      <p:cxnSp>
        <p:nvCxnSpPr>
          <p:cNvPr id="11" name="10 Conector angular"/>
          <p:cNvCxnSpPr>
            <a:stCxn id="2" idx="1"/>
            <a:endCxn id="17" idx="0"/>
          </p:cNvCxnSpPr>
          <p:nvPr/>
        </p:nvCxnSpPr>
        <p:spPr>
          <a:xfrm rot="10800000" flipV="1">
            <a:off x="1281289" y="1593666"/>
            <a:ext cx="2280335" cy="1395065"/>
          </a:xfrm>
          <a:prstGeom prst="bentConnector2">
            <a:avLst/>
          </a:prstGeom>
          <a:ln>
            <a:tailEnd type="arrow"/>
          </a:ln>
        </p:spPr>
        <p:style>
          <a:lnRef idx="3">
            <a:schemeClr val="dk1"/>
          </a:lnRef>
          <a:fillRef idx="0">
            <a:schemeClr val="dk1"/>
          </a:fillRef>
          <a:effectRef idx="2">
            <a:schemeClr val="dk1"/>
          </a:effectRef>
          <a:fontRef idx="minor">
            <a:schemeClr val="tx1"/>
          </a:fontRef>
        </p:style>
      </p:cxnSp>
      <p:sp>
        <p:nvSpPr>
          <p:cNvPr id="15" name="14 CuadroTexto"/>
          <p:cNvSpPr txBox="1"/>
          <p:nvPr/>
        </p:nvSpPr>
        <p:spPr>
          <a:xfrm>
            <a:off x="7020272" y="2988732"/>
            <a:ext cx="1512168" cy="64633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pPr algn="ctr"/>
            <a:r>
              <a:rPr lang="es-CR" dirty="0"/>
              <a:t>Costos indirectos</a:t>
            </a:r>
            <a:endParaRPr lang="es-ES" dirty="0"/>
          </a:p>
        </p:txBody>
      </p:sp>
      <p:sp>
        <p:nvSpPr>
          <p:cNvPr id="17" name="16 CuadroTexto"/>
          <p:cNvSpPr txBox="1"/>
          <p:nvPr/>
        </p:nvSpPr>
        <p:spPr>
          <a:xfrm>
            <a:off x="486729" y="2988732"/>
            <a:ext cx="1589118" cy="64633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pPr algn="ctr"/>
            <a:r>
              <a:rPr lang="es-CR" dirty="0"/>
              <a:t>Costos directos</a:t>
            </a:r>
            <a:endParaRPr lang="es-ES" dirty="0"/>
          </a:p>
        </p:txBody>
      </p:sp>
      <p:cxnSp>
        <p:nvCxnSpPr>
          <p:cNvPr id="29" name="28 Conector angular"/>
          <p:cNvCxnSpPr>
            <a:stCxn id="2" idx="3"/>
            <a:endCxn id="15" idx="0"/>
          </p:cNvCxnSpPr>
          <p:nvPr/>
        </p:nvCxnSpPr>
        <p:spPr>
          <a:xfrm>
            <a:off x="5605624" y="1593667"/>
            <a:ext cx="2170732" cy="1395065"/>
          </a:xfrm>
          <a:prstGeom prst="bentConnector2">
            <a:avLst/>
          </a:prstGeom>
          <a:ln>
            <a:tailEnd type="arrow"/>
          </a:ln>
        </p:spPr>
        <p:style>
          <a:lnRef idx="3">
            <a:schemeClr val="dk1"/>
          </a:lnRef>
          <a:fillRef idx="0">
            <a:schemeClr val="dk1"/>
          </a:fillRef>
          <a:effectRef idx="2">
            <a:schemeClr val="dk1"/>
          </a:effectRef>
          <a:fontRef idx="minor">
            <a:schemeClr val="tx1"/>
          </a:fontRef>
        </p:style>
      </p:cxnSp>
      <p:sp>
        <p:nvSpPr>
          <p:cNvPr id="63" name="62 CuadroTexto"/>
          <p:cNvSpPr txBox="1"/>
          <p:nvPr/>
        </p:nvSpPr>
        <p:spPr>
          <a:xfrm>
            <a:off x="3827543" y="3127231"/>
            <a:ext cx="1512168" cy="3693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pPr algn="ctr"/>
            <a:r>
              <a:rPr lang="es-CR" dirty="0"/>
              <a:t>Otros costos</a:t>
            </a:r>
            <a:endParaRPr lang="es-ES" dirty="0"/>
          </a:p>
        </p:txBody>
      </p:sp>
      <p:cxnSp>
        <p:nvCxnSpPr>
          <p:cNvPr id="64" name="63 Conector angular"/>
          <p:cNvCxnSpPr>
            <a:stCxn id="2" idx="2"/>
            <a:endCxn id="63" idx="0"/>
          </p:cNvCxnSpPr>
          <p:nvPr/>
        </p:nvCxnSpPr>
        <p:spPr>
          <a:xfrm rot="16200000" flipH="1">
            <a:off x="3978426" y="2522029"/>
            <a:ext cx="1210399" cy="3"/>
          </a:xfrm>
          <a:prstGeom prst="bentConnector3">
            <a:avLst>
              <a:gd name="adj1" fmla="val 50000"/>
            </a:avLst>
          </a:prstGeom>
          <a:ln>
            <a:tailEnd type="arrow"/>
          </a:ln>
        </p:spPr>
        <p:style>
          <a:lnRef idx="3">
            <a:schemeClr val="dk1"/>
          </a:lnRef>
          <a:fillRef idx="0">
            <a:schemeClr val="dk1"/>
          </a:fillRef>
          <a:effectRef idx="2">
            <a:schemeClr val="dk1"/>
          </a:effectRef>
          <a:fontRef idx="minor">
            <a:schemeClr val="tx1"/>
          </a:fontRef>
        </p:style>
      </p:cxnSp>
      <p:cxnSp>
        <p:nvCxnSpPr>
          <p:cNvPr id="75" name="74 Conector angular"/>
          <p:cNvCxnSpPr>
            <a:stCxn id="63" idx="2"/>
            <a:endCxn id="54" idx="0"/>
          </p:cNvCxnSpPr>
          <p:nvPr/>
        </p:nvCxnSpPr>
        <p:spPr>
          <a:xfrm rot="5400000">
            <a:off x="3896456" y="4183730"/>
            <a:ext cx="1374338" cy="4"/>
          </a:xfrm>
          <a:prstGeom prst="bentConnector3">
            <a:avLst>
              <a:gd name="adj1" fmla="val 50000"/>
            </a:avLst>
          </a:prstGeom>
          <a:ln>
            <a:tailEnd type="arrow"/>
          </a:ln>
        </p:spPr>
        <p:style>
          <a:lnRef idx="3">
            <a:schemeClr val="dk1"/>
          </a:lnRef>
          <a:fillRef idx="0">
            <a:schemeClr val="dk1"/>
          </a:fillRef>
          <a:effectRef idx="2">
            <a:schemeClr val="dk1"/>
          </a:effectRef>
          <a:fontRef idx="minor">
            <a:schemeClr val="tx1"/>
          </a:fontRef>
        </p:style>
      </p:cxnSp>
      <p:sp>
        <p:nvSpPr>
          <p:cNvPr id="54" name="53 CuadroTexto"/>
          <p:cNvSpPr txBox="1"/>
          <p:nvPr/>
        </p:nvSpPr>
        <p:spPr>
          <a:xfrm>
            <a:off x="3684473" y="4870901"/>
            <a:ext cx="1798300" cy="64633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s-CR" b="1" dirty="0"/>
              <a:t>Costo total de infraestructura</a:t>
            </a:r>
            <a:endParaRPr lang="es-ES" b="1" dirty="0"/>
          </a:p>
        </p:txBody>
      </p:sp>
      <p:cxnSp>
        <p:nvCxnSpPr>
          <p:cNvPr id="59" name="58 Conector angular"/>
          <p:cNvCxnSpPr>
            <a:stCxn id="17" idx="2"/>
            <a:endCxn id="54" idx="1"/>
          </p:cNvCxnSpPr>
          <p:nvPr/>
        </p:nvCxnSpPr>
        <p:spPr>
          <a:xfrm rot="16200000" flipH="1">
            <a:off x="1703378" y="3212972"/>
            <a:ext cx="1559004" cy="2403185"/>
          </a:xfrm>
          <a:prstGeom prst="bentConnector2">
            <a:avLst/>
          </a:prstGeom>
          <a:ln>
            <a:tailEnd type="arrow"/>
          </a:ln>
        </p:spPr>
        <p:style>
          <a:lnRef idx="3">
            <a:schemeClr val="dk1"/>
          </a:lnRef>
          <a:fillRef idx="0">
            <a:schemeClr val="dk1"/>
          </a:fillRef>
          <a:effectRef idx="2">
            <a:schemeClr val="dk1"/>
          </a:effectRef>
          <a:fontRef idx="minor">
            <a:schemeClr val="tx1"/>
          </a:fontRef>
        </p:style>
      </p:cxnSp>
      <p:cxnSp>
        <p:nvCxnSpPr>
          <p:cNvPr id="62" name="61 Conector angular"/>
          <p:cNvCxnSpPr>
            <a:stCxn id="15" idx="2"/>
            <a:endCxn id="54" idx="3"/>
          </p:cNvCxnSpPr>
          <p:nvPr/>
        </p:nvCxnSpPr>
        <p:spPr>
          <a:xfrm rot="5400000">
            <a:off x="5850063" y="3267774"/>
            <a:ext cx="1559004" cy="2293583"/>
          </a:xfrm>
          <a:prstGeom prst="bentConnector2">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7353153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0" y="210126"/>
            <a:ext cx="9144000" cy="461665"/>
          </a:xfrm>
          <a:prstGeom prst="rect">
            <a:avLst/>
          </a:prstGeom>
          <a:noFill/>
        </p:spPr>
        <p:txBody>
          <a:bodyPr wrap="square" rtlCol="0">
            <a:spAutoFit/>
          </a:bodyPr>
          <a:lstStyle/>
          <a:p>
            <a:pPr algn="ctr"/>
            <a:r>
              <a:rPr lang="es-CR" sz="2400" b="1" dirty="0"/>
              <a:t>Estructura actual de costos de presupuesto de infraestructura (cont.)</a:t>
            </a:r>
          </a:p>
        </p:txBody>
      </p:sp>
      <p:sp>
        <p:nvSpPr>
          <p:cNvPr id="19" name="18 Flecha derecha"/>
          <p:cNvSpPr/>
          <p:nvPr/>
        </p:nvSpPr>
        <p:spPr>
          <a:xfrm>
            <a:off x="1043608" y="620688"/>
            <a:ext cx="7920880" cy="72008"/>
          </a:xfrm>
          <a:prstGeom prst="rightArrow">
            <a:avLst/>
          </a:prstGeom>
          <a:solidFill>
            <a:srgbClr val="F6C448"/>
          </a:solidFill>
          <a:ln w="6350"/>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R"/>
          </a:p>
        </p:txBody>
      </p:sp>
      <p:sp>
        <p:nvSpPr>
          <p:cNvPr id="63" name="62 CuadroTexto"/>
          <p:cNvSpPr txBox="1"/>
          <p:nvPr/>
        </p:nvSpPr>
        <p:spPr>
          <a:xfrm>
            <a:off x="3860882" y="1065256"/>
            <a:ext cx="1512168" cy="3693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pPr algn="ctr"/>
            <a:r>
              <a:rPr lang="es-CR" dirty="0"/>
              <a:t>Otros costos</a:t>
            </a:r>
            <a:endParaRPr lang="es-ES" dirty="0"/>
          </a:p>
        </p:txBody>
      </p:sp>
      <p:sp>
        <p:nvSpPr>
          <p:cNvPr id="74" name="73 CuadroTexto"/>
          <p:cNvSpPr txBox="1"/>
          <p:nvPr/>
        </p:nvSpPr>
        <p:spPr>
          <a:xfrm>
            <a:off x="323528" y="2008579"/>
            <a:ext cx="8586877" cy="3508653"/>
          </a:xfrm>
          <a:prstGeom prst="rect">
            <a:avLst/>
          </a:prstGeom>
        </p:spPr>
        <p:style>
          <a:lnRef idx="1">
            <a:schemeClr val="accent5"/>
          </a:lnRef>
          <a:fillRef idx="2">
            <a:schemeClr val="accent5"/>
          </a:fillRef>
          <a:effectRef idx="1">
            <a:schemeClr val="accent5"/>
          </a:effectRef>
          <a:fontRef idx="minor">
            <a:schemeClr val="dk1"/>
          </a:fontRef>
        </p:style>
        <p:txBody>
          <a:bodyPr wrap="square" numCol="2" rtlCol="0">
            <a:spAutoFit/>
          </a:bodyPr>
          <a:lstStyle/>
          <a:p>
            <a:pPr marL="285750" indent="-285750">
              <a:buFont typeface="Wingdings" panose="05000000000000000000" pitchFamily="2" charset="2"/>
              <a:buChar char="Ø"/>
            </a:pPr>
            <a:r>
              <a:rPr lang="es-CR" dirty="0">
                <a:solidFill>
                  <a:srgbClr val="00B050"/>
                </a:solidFill>
              </a:rPr>
              <a:t>Topografía inicial</a:t>
            </a:r>
          </a:p>
          <a:p>
            <a:pPr marL="285750" indent="-285750">
              <a:buFont typeface="Wingdings" panose="05000000000000000000" pitchFamily="2" charset="2"/>
              <a:buChar char="Ø"/>
            </a:pPr>
            <a:r>
              <a:rPr lang="es-CR" dirty="0">
                <a:solidFill>
                  <a:srgbClr val="00B050"/>
                </a:solidFill>
              </a:rPr>
              <a:t>Topografía constructiva</a:t>
            </a:r>
          </a:p>
          <a:p>
            <a:pPr marL="285750" indent="-285750">
              <a:buFont typeface="Wingdings" panose="05000000000000000000" pitchFamily="2" charset="2"/>
              <a:buChar char="Ø"/>
            </a:pPr>
            <a:r>
              <a:rPr lang="es-CR" dirty="0">
                <a:solidFill>
                  <a:srgbClr val="00B050"/>
                </a:solidFill>
              </a:rPr>
              <a:t>Planos catastrados</a:t>
            </a:r>
          </a:p>
          <a:p>
            <a:pPr marL="285750" indent="-285750">
              <a:buFont typeface="Wingdings" panose="05000000000000000000" pitchFamily="2" charset="2"/>
              <a:buChar char="Ø"/>
            </a:pPr>
            <a:r>
              <a:rPr lang="es-CR" dirty="0">
                <a:solidFill>
                  <a:srgbClr val="00B050"/>
                </a:solidFill>
              </a:rPr>
              <a:t>Segregaciones</a:t>
            </a:r>
          </a:p>
          <a:p>
            <a:pPr marL="285750" indent="-285750">
              <a:buFont typeface="Wingdings" panose="05000000000000000000" pitchFamily="2" charset="2"/>
              <a:buChar char="Ø"/>
            </a:pPr>
            <a:r>
              <a:rPr lang="es-CR" dirty="0">
                <a:solidFill>
                  <a:srgbClr val="00B050"/>
                </a:solidFill>
              </a:rPr>
              <a:t>Estudios de suelos e infiltración</a:t>
            </a:r>
          </a:p>
          <a:p>
            <a:pPr marL="285750" indent="-285750">
              <a:buFont typeface="Wingdings" panose="05000000000000000000" pitchFamily="2" charset="2"/>
              <a:buChar char="Ø"/>
            </a:pPr>
            <a:r>
              <a:rPr lang="es-CR" dirty="0">
                <a:solidFill>
                  <a:srgbClr val="00B050"/>
                </a:solidFill>
              </a:rPr>
              <a:t>Pruebas de laboratorio durante proceso constructivo</a:t>
            </a:r>
          </a:p>
          <a:p>
            <a:pPr marL="285750" indent="-285750">
              <a:buFont typeface="Wingdings" panose="05000000000000000000" pitchFamily="2" charset="2"/>
              <a:buChar char="Ø"/>
            </a:pPr>
            <a:r>
              <a:rPr lang="es-CR" dirty="0">
                <a:solidFill>
                  <a:srgbClr val="00B050"/>
                </a:solidFill>
              </a:rPr>
              <a:t>Pruebas de laboratorio de verificación</a:t>
            </a:r>
          </a:p>
          <a:p>
            <a:pPr marL="285750" indent="-285750">
              <a:buFont typeface="Wingdings" panose="05000000000000000000" pitchFamily="2" charset="2"/>
              <a:buChar char="Ø"/>
            </a:pPr>
            <a:r>
              <a:rPr lang="es-CR" dirty="0">
                <a:solidFill>
                  <a:srgbClr val="00B050"/>
                </a:solidFill>
              </a:rPr>
              <a:t>Viabilidad ambiental</a:t>
            </a:r>
          </a:p>
          <a:p>
            <a:pPr marL="285750" indent="-285750">
              <a:buFont typeface="Wingdings" panose="05000000000000000000" pitchFamily="2" charset="2"/>
              <a:buChar char="Ø"/>
            </a:pPr>
            <a:r>
              <a:rPr lang="es-CR" dirty="0">
                <a:solidFill>
                  <a:srgbClr val="00B050"/>
                </a:solidFill>
              </a:rPr>
              <a:t>Regencia ambiental</a:t>
            </a:r>
          </a:p>
          <a:p>
            <a:pPr marL="285750" indent="-285750">
              <a:buFont typeface="Wingdings" panose="05000000000000000000" pitchFamily="2" charset="2"/>
              <a:buChar char="Ø"/>
            </a:pPr>
            <a:r>
              <a:rPr lang="es-CR" dirty="0">
                <a:solidFill>
                  <a:srgbClr val="00B050"/>
                </a:solidFill>
              </a:rPr>
              <a:t>Seguridad</a:t>
            </a:r>
          </a:p>
          <a:p>
            <a:pPr marL="285750" indent="-285750">
              <a:buFont typeface="Wingdings" panose="05000000000000000000" pitchFamily="2" charset="2"/>
              <a:buChar char="Ø"/>
            </a:pPr>
            <a:r>
              <a:rPr lang="es-CR" dirty="0">
                <a:solidFill>
                  <a:srgbClr val="00B050"/>
                </a:solidFill>
              </a:rPr>
              <a:t>Ingeniero residente *</a:t>
            </a:r>
          </a:p>
          <a:p>
            <a:pPr marL="285750" indent="-285750">
              <a:buFont typeface="Wingdings" panose="05000000000000000000" pitchFamily="2" charset="2"/>
              <a:buChar char="Ø"/>
            </a:pPr>
            <a:r>
              <a:rPr lang="es-CR" dirty="0">
                <a:solidFill>
                  <a:srgbClr val="00B050"/>
                </a:solidFill>
              </a:rPr>
              <a:t>Maestro de obras</a:t>
            </a:r>
          </a:p>
          <a:p>
            <a:pPr marL="285750" indent="-285750">
              <a:buFont typeface="Wingdings" panose="05000000000000000000" pitchFamily="2" charset="2"/>
              <a:buChar char="Ø"/>
            </a:pPr>
            <a:r>
              <a:rPr lang="es-CR" dirty="0">
                <a:solidFill>
                  <a:srgbClr val="00B050"/>
                </a:solidFill>
              </a:rPr>
              <a:t>Bodeguero*</a:t>
            </a:r>
          </a:p>
          <a:p>
            <a:pPr marL="285750" indent="-285750">
              <a:buFont typeface="Wingdings" panose="05000000000000000000" pitchFamily="2" charset="2"/>
              <a:buChar char="Ø"/>
            </a:pPr>
            <a:r>
              <a:rPr lang="es-CR" dirty="0">
                <a:solidFill>
                  <a:srgbClr val="00B050"/>
                </a:solidFill>
              </a:rPr>
              <a:t>Estudio hidrológico</a:t>
            </a:r>
          </a:p>
          <a:p>
            <a:pPr marL="285750" indent="-285750">
              <a:buFont typeface="Wingdings" panose="05000000000000000000" pitchFamily="2" charset="2"/>
              <a:buChar char="Ø"/>
            </a:pPr>
            <a:r>
              <a:rPr lang="es-CR" dirty="0">
                <a:solidFill>
                  <a:srgbClr val="00B050"/>
                </a:solidFill>
              </a:rPr>
              <a:t>Fiscalización de inversiones</a:t>
            </a:r>
          </a:p>
          <a:p>
            <a:pPr marL="285750" indent="-285750">
              <a:buFont typeface="Wingdings" panose="05000000000000000000" pitchFamily="2" charset="2"/>
              <a:buChar char="Ø"/>
            </a:pPr>
            <a:r>
              <a:rPr lang="es-CR" dirty="0">
                <a:solidFill>
                  <a:schemeClr val="tx1"/>
                </a:solidFill>
              </a:rPr>
              <a:t>Kilometraje de fiscalización</a:t>
            </a:r>
          </a:p>
          <a:p>
            <a:pPr marL="285750" indent="-285750">
              <a:buFont typeface="Wingdings" panose="05000000000000000000" pitchFamily="2" charset="2"/>
              <a:buChar char="Ø"/>
            </a:pPr>
            <a:r>
              <a:rPr lang="es-CR" dirty="0">
                <a:solidFill>
                  <a:srgbClr val="00B050"/>
                </a:solidFill>
              </a:rPr>
              <a:t>Póliza de todo riesgo de construcción</a:t>
            </a:r>
          </a:p>
          <a:p>
            <a:pPr marL="285750" indent="-285750">
              <a:buFont typeface="Wingdings" panose="05000000000000000000" pitchFamily="2" charset="2"/>
              <a:buChar char="Ø"/>
            </a:pPr>
            <a:r>
              <a:rPr lang="es-CR" dirty="0">
                <a:solidFill>
                  <a:schemeClr val="tx1"/>
                </a:solidFill>
              </a:rPr>
              <a:t>Bitácoras CFIA</a:t>
            </a:r>
          </a:p>
          <a:p>
            <a:pPr marL="285750" indent="-285750">
              <a:buFont typeface="Wingdings" panose="05000000000000000000" pitchFamily="2" charset="2"/>
              <a:buChar char="Ø"/>
            </a:pPr>
            <a:r>
              <a:rPr lang="es-CR" dirty="0">
                <a:solidFill>
                  <a:srgbClr val="00B050"/>
                </a:solidFill>
              </a:rPr>
              <a:t>Operación y mantenimiento de PTAR*</a:t>
            </a:r>
          </a:p>
          <a:p>
            <a:pPr marL="285750" indent="-285750">
              <a:buFont typeface="Wingdings" panose="05000000000000000000" pitchFamily="2" charset="2"/>
              <a:buChar char="Ø"/>
            </a:pPr>
            <a:r>
              <a:rPr lang="es-CR" dirty="0">
                <a:solidFill>
                  <a:srgbClr val="00B050"/>
                </a:solidFill>
              </a:rPr>
              <a:t>Estudio de tránsito de contaminantes*</a:t>
            </a:r>
          </a:p>
          <a:p>
            <a:r>
              <a:rPr lang="es-CR" sz="1600" i="1" dirty="0">
                <a:solidFill>
                  <a:schemeClr val="tx1"/>
                </a:solidFill>
              </a:rPr>
              <a:t>* Se requiere según naturaleza del proyecto</a:t>
            </a:r>
          </a:p>
          <a:p>
            <a:pPr algn="ctr"/>
            <a:endParaRPr lang="es-CR" sz="800" i="1" dirty="0"/>
          </a:p>
          <a:p>
            <a:pPr algn="ctr"/>
            <a:r>
              <a:rPr lang="es-CR" i="1" dirty="0"/>
              <a:t>Variable entre 14% y 54% de CD en S001 (tomado de una muestra de 8 proyectos)</a:t>
            </a:r>
            <a:endParaRPr lang="es-ES" i="1" dirty="0"/>
          </a:p>
        </p:txBody>
      </p:sp>
      <p:cxnSp>
        <p:nvCxnSpPr>
          <p:cNvPr id="75" name="74 Conector angular"/>
          <p:cNvCxnSpPr>
            <a:stCxn id="63" idx="2"/>
            <a:endCxn id="74" idx="0"/>
          </p:cNvCxnSpPr>
          <p:nvPr/>
        </p:nvCxnSpPr>
        <p:spPr>
          <a:xfrm rot="16200000" flipH="1">
            <a:off x="4329971" y="1721582"/>
            <a:ext cx="573991" cy="1"/>
          </a:xfrm>
          <a:prstGeom prst="bentConnector3">
            <a:avLst>
              <a:gd name="adj1" fmla="val 50000"/>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736086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539552" y="210126"/>
            <a:ext cx="8208912" cy="430887"/>
          </a:xfrm>
          <a:prstGeom prst="rect">
            <a:avLst/>
          </a:prstGeom>
          <a:noFill/>
        </p:spPr>
        <p:txBody>
          <a:bodyPr wrap="square" rtlCol="0">
            <a:spAutoFit/>
          </a:bodyPr>
          <a:lstStyle/>
          <a:p>
            <a:pPr algn="ctr"/>
            <a:r>
              <a:rPr lang="es-CR" sz="2200" b="1" dirty="0"/>
              <a:t>REVISIÓN DE MONTO ORDINARIO DE BONO FAMILIAR DE VIVIENDA</a:t>
            </a:r>
          </a:p>
        </p:txBody>
      </p:sp>
      <p:sp>
        <p:nvSpPr>
          <p:cNvPr id="19" name="18 Flecha derecha"/>
          <p:cNvSpPr/>
          <p:nvPr/>
        </p:nvSpPr>
        <p:spPr>
          <a:xfrm>
            <a:off x="1043608" y="620688"/>
            <a:ext cx="7920880" cy="72008"/>
          </a:xfrm>
          <a:prstGeom prst="rightArrow">
            <a:avLst/>
          </a:prstGeom>
          <a:solidFill>
            <a:srgbClr val="F6C448"/>
          </a:solidFill>
          <a:ln w="6350"/>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R"/>
          </a:p>
        </p:txBody>
      </p:sp>
      <p:sp>
        <p:nvSpPr>
          <p:cNvPr id="8" name="7 CuadroTexto"/>
          <p:cNvSpPr txBox="1"/>
          <p:nvPr/>
        </p:nvSpPr>
        <p:spPr>
          <a:xfrm>
            <a:off x="539552" y="985946"/>
            <a:ext cx="8064896" cy="5324535"/>
          </a:xfrm>
          <a:prstGeom prst="rect">
            <a:avLst/>
          </a:prstGeom>
          <a:noFill/>
        </p:spPr>
        <p:txBody>
          <a:bodyPr wrap="square" rtlCol="0">
            <a:spAutoFit/>
          </a:bodyPr>
          <a:lstStyle/>
          <a:p>
            <a:pPr marL="285750" lvl="0" indent="-285750" algn="just">
              <a:buFont typeface="Wingdings" panose="05000000000000000000" pitchFamily="2" charset="2"/>
              <a:buChar char="Ø"/>
            </a:pPr>
            <a:r>
              <a:rPr lang="es-CR" sz="2000" dirty="0"/>
              <a:t>El monto ordinario de Bono Familiar de Vivienda para el estrato 1 es de ¢7.100.000, aprobado mediante el acuerdo 2 de la sesión 34-2018, que incluía únicamente el efecto del IVA asociado a los materiales (anteriormente conocido como impuesto de ventas).</a:t>
            </a:r>
          </a:p>
          <a:p>
            <a:pPr lvl="0" algn="just"/>
            <a:endParaRPr lang="es-CR" sz="2000" dirty="0"/>
          </a:p>
          <a:p>
            <a:pPr marL="285750" lvl="0" indent="-285750" algn="just">
              <a:buFont typeface="Wingdings" panose="05000000000000000000" pitchFamily="2" charset="2"/>
              <a:buChar char="Ø"/>
            </a:pPr>
            <a:r>
              <a:rPr lang="es-CR" sz="2000" dirty="0"/>
              <a:t>Una vez revisada la estructura de costos asociado al presupuesto que generó la recomendación del monto de subsidio vigente, y al considerar diversos escenarios de trámite (con empresa, administración de recursos por la familia, subcontrato de todas las actividades, subcontrato de mano de obra, etc.), se determinó un monto de BFV considerando IVA (aprobado en acuerdo 1 de la sesión 80-2019 de la Junta Directiva) de:</a:t>
            </a:r>
          </a:p>
          <a:p>
            <a:pPr marL="285750" lvl="0" indent="-285750" algn="just">
              <a:buFont typeface="Wingdings" panose="05000000000000000000" pitchFamily="2" charset="2"/>
              <a:buChar char="Ø"/>
            </a:pPr>
            <a:endParaRPr lang="es-CR" sz="2000" dirty="0"/>
          </a:p>
          <a:p>
            <a:pPr marL="800100" lvl="1" indent="-342900" algn="just">
              <a:buFont typeface="Wingdings" panose="05000000000000000000" pitchFamily="2" charset="2"/>
              <a:buChar char="ü"/>
            </a:pPr>
            <a:r>
              <a:rPr lang="es-CR" sz="2000" dirty="0"/>
              <a:t>Recursos administrados por familias: ¢6.685.000 + ¢575.000 de IVA, para un total de ¢7.260.000.</a:t>
            </a:r>
          </a:p>
          <a:p>
            <a:pPr lvl="1" algn="just"/>
            <a:endParaRPr lang="es-CR" sz="1400" dirty="0"/>
          </a:p>
          <a:p>
            <a:pPr marL="800100" lvl="1" indent="-342900" algn="just">
              <a:buFont typeface="Wingdings" panose="05000000000000000000" pitchFamily="2" charset="2"/>
              <a:buChar char="ü"/>
            </a:pPr>
            <a:r>
              <a:rPr lang="es-CR" sz="2000" dirty="0"/>
              <a:t>Recursos administrados por empresas constructoras: ¢6.562.000 + ¢848.000 de IVA, para un total de ¢7.410.000.</a:t>
            </a:r>
          </a:p>
        </p:txBody>
      </p:sp>
    </p:spTree>
    <p:extLst>
      <p:ext uri="{BB962C8B-B14F-4D97-AF65-F5344CB8AC3E}">
        <p14:creationId xmlns:p14="http://schemas.microsoft.com/office/powerpoint/2010/main" val="8165461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539552" y="210126"/>
            <a:ext cx="8208912" cy="430887"/>
          </a:xfrm>
          <a:prstGeom prst="rect">
            <a:avLst/>
          </a:prstGeom>
          <a:noFill/>
        </p:spPr>
        <p:txBody>
          <a:bodyPr wrap="square" rtlCol="0">
            <a:spAutoFit/>
          </a:bodyPr>
          <a:lstStyle/>
          <a:p>
            <a:pPr algn="ctr"/>
            <a:r>
              <a:rPr lang="es-CR" sz="2200" b="1" dirty="0"/>
              <a:t>REVISIÓN DE MONTO DE ARTÍCULO 59 DE CASOS INDIVIDUALES</a:t>
            </a:r>
          </a:p>
        </p:txBody>
      </p:sp>
      <p:sp>
        <p:nvSpPr>
          <p:cNvPr id="19" name="18 Flecha derecha"/>
          <p:cNvSpPr/>
          <p:nvPr/>
        </p:nvSpPr>
        <p:spPr>
          <a:xfrm>
            <a:off x="1043608" y="620688"/>
            <a:ext cx="7920880" cy="72008"/>
          </a:xfrm>
          <a:prstGeom prst="rightArrow">
            <a:avLst/>
          </a:prstGeom>
          <a:solidFill>
            <a:srgbClr val="F6C448"/>
          </a:solidFill>
          <a:ln w="6350"/>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R"/>
          </a:p>
        </p:txBody>
      </p:sp>
      <p:sp>
        <p:nvSpPr>
          <p:cNvPr id="8" name="7 CuadroTexto"/>
          <p:cNvSpPr txBox="1"/>
          <p:nvPr/>
        </p:nvSpPr>
        <p:spPr>
          <a:xfrm>
            <a:off x="539552" y="985946"/>
            <a:ext cx="8064896" cy="5324535"/>
          </a:xfrm>
          <a:prstGeom prst="rect">
            <a:avLst/>
          </a:prstGeom>
          <a:noFill/>
        </p:spPr>
        <p:txBody>
          <a:bodyPr wrap="square" rtlCol="0">
            <a:spAutoFit/>
          </a:bodyPr>
          <a:lstStyle/>
          <a:p>
            <a:pPr marL="285750" lvl="0" indent="-285750" algn="just">
              <a:buFont typeface="Wingdings" panose="05000000000000000000" pitchFamily="2" charset="2"/>
              <a:buChar char="Ø"/>
            </a:pPr>
            <a:r>
              <a:rPr lang="es-CR" sz="2000" dirty="0"/>
              <a:t>Montos de casos individuales de artículo 59 aprobados en oficio DF-DT-OF-0480-2016:</a:t>
            </a:r>
          </a:p>
          <a:p>
            <a:pPr marL="800100" lvl="1" indent="-342900" algn="just">
              <a:buFont typeface="Wingdings" panose="05000000000000000000" pitchFamily="2" charset="2"/>
              <a:buChar char="ü"/>
            </a:pPr>
            <a:r>
              <a:rPr lang="es-CR" sz="2000" dirty="0"/>
              <a:t>Prefabricado de columnas y baldosas: ¢175.000 /m</a:t>
            </a:r>
            <a:r>
              <a:rPr lang="es-CR" sz="2000" baseline="30000" dirty="0"/>
              <a:t>2 </a:t>
            </a:r>
            <a:r>
              <a:rPr lang="es-CR" sz="2000" dirty="0"/>
              <a:t>a ¢195.000 /m</a:t>
            </a:r>
            <a:r>
              <a:rPr lang="es-CR" sz="2000" baseline="30000" dirty="0"/>
              <a:t>2</a:t>
            </a:r>
            <a:r>
              <a:rPr lang="es-CR" sz="2000" dirty="0"/>
              <a:t>.</a:t>
            </a:r>
          </a:p>
          <a:p>
            <a:pPr marL="800100" lvl="1" indent="-342900" algn="just">
              <a:buFont typeface="Wingdings" panose="05000000000000000000" pitchFamily="2" charset="2"/>
              <a:buChar char="ü"/>
            </a:pPr>
            <a:r>
              <a:rPr lang="es-CR" sz="2000" dirty="0"/>
              <a:t>Bloques de concreto: ¢205.000 /m</a:t>
            </a:r>
            <a:r>
              <a:rPr lang="es-CR" sz="2000" baseline="30000" dirty="0"/>
              <a:t>2 </a:t>
            </a:r>
            <a:r>
              <a:rPr lang="es-CR" sz="2000" dirty="0"/>
              <a:t>a ¢228.000 /m</a:t>
            </a:r>
            <a:r>
              <a:rPr lang="es-CR" sz="2000" baseline="30000" dirty="0"/>
              <a:t>2</a:t>
            </a:r>
            <a:r>
              <a:rPr lang="es-CR" sz="2000" dirty="0"/>
              <a:t>.</a:t>
            </a:r>
          </a:p>
          <a:p>
            <a:pPr lvl="0" algn="just"/>
            <a:endParaRPr lang="es-CR" sz="2000" dirty="0"/>
          </a:p>
          <a:p>
            <a:pPr marL="285750" lvl="0" indent="-285750" algn="just">
              <a:buFont typeface="Wingdings" panose="05000000000000000000" pitchFamily="2" charset="2"/>
              <a:buChar char="Ø"/>
            </a:pPr>
            <a:r>
              <a:rPr lang="es-CR" sz="2000" dirty="0"/>
              <a:t>Una vez actualizados los presupuestos por costos de materiales y servicios, y al considerar diversos escenarios de trámite (con empresa, administración de recursos por la familia, subcontrato de todas las actividades, subcontrato de mano de obra, etc.), se determinó un monto de BFV considerando IVA (aprobado en acuerdo 1 de la sesión 80-2019 de la Junta Directiva) de:</a:t>
            </a:r>
          </a:p>
          <a:p>
            <a:pPr marL="285750" lvl="0" indent="-285750" algn="just">
              <a:buFont typeface="Wingdings" panose="05000000000000000000" pitchFamily="2" charset="2"/>
              <a:buChar char="Ø"/>
            </a:pPr>
            <a:endParaRPr lang="es-CR" sz="2000" dirty="0"/>
          </a:p>
          <a:p>
            <a:pPr marL="800100" lvl="1" indent="-342900" algn="just">
              <a:buFont typeface="Wingdings" panose="05000000000000000000" pitchFamily="2" charset="2"/>
              <a:buChar char="ü"/>
            </a:pPr>
            <a:r>
              <a:rPr lang="es-CR" sz="2000" dirty="0"/>
              <a:t>Recursos administrados por familias: </a:t>
            </a:r>
          </a:p>
          <a:p>
            <a:pPr marL="1257300" lvl="2" indent="-342900" algn="just">
              <a:buFont typeface="Wingdings" panose="05000000000000000000" pitchFamily="2" charset="2"/>
              <a:buChar char="v"/>
            </a:pPr>
            <a:r>
              <a:rPr lang="es-CR" sz="2000" dirty="0"/>
              <a:t>Prefabricado: ¢175.000 /m</a:t>
            </a:r>
            <a:r>
              <a:rPr lang="es-CR" sz="2000" baseline="30000" dirty="0"/>
              <a:t>2</a:t>
            </a:r>
            <a:r>
              <a:rPr lang="es-CR" sz="2000" dirty="0"/>
              <a:t> + ¢15.000 /m</a:t>
            </a:r>
            <a:r>
              <a:rPr lang="es-CR" sz="2000" baseline="30000" dirty="0"/>
              <a:t>2</a:t>
            </a:r>
            <a:r>
              <a:rPr lang="es-CR" sz="2000" dirty="0"/>
              <a:t> de IVA, para un total de ¢190.000 /m</a:t>
            </a:r>
            <a:r>
              <a:rPr lang="es-CR" sz="2000" baseline="30000" dirty="0"/>
              <a:t>2</a:t>
            </a:r>
            <a:r>
              <a:rPr lang="es-CR" sz="2000" dirty="0"/>
              <a:t>.</a:t>
            </a:r>
          </a:p>
          <a:p>
            <a:pPr marL="1257300" lvl="2" indent="-342900" algn="just">
              <a:buFont typeface="Wingdings" panose="05000000000000000000" pitchFamily="2" charset="2"/>
              <a:buChar char="v"/>
            </a:pPr>
            <a:r>
              <a:rPr lang="es-CR" sz="2000" dirty="0"/>
              <a:t>Bloques de concreto: ¢197.000 /m</a:t>
            </a:r>
            <a:r>
              <a:rPr lang="es-CR" sz="2000" baseline="30000" dirty="0"/>
              <a:t>2</a:t>
            </a:r>
            <a:r>
              <a:rPr lang="es-CR" sz="2000" dirty="0"/>
              <a:t> + ¢17.000 /m</a:t>
            </a:r>
            <a:r>
              <a:rPr lang="es-CR" sz="2000" baseline="30000" dirty="0"/>
              <a:t>2</a:t>
            </a:r>
            <a:r>
              <a:rPr lang="es-CR" sz="2000" dirty="0"/>
              <a:t> de IVA, para un total de ¢214.000 /m</a:t>
            </a:r>
            <a:r>
              <a:rPr lang="es-CR" sz="2000" baseline="30000" dirty="0"/>
              <a:t>2</a:t>
            </a:r>
            <a:r>
              <a:rPr lang="es-CR" sz="2000" dirty="0"/>
              <a:t>.</a:t>
            </a:r>
          </a:p>
        </p:txBody>
      </p:sp>
    </p:spTree>
    <p:extLst>
      <p:ext uri="{BB962C8B-B14F-4D97-AF65-F5344CB8AC3E}">
        <p14:creationId xmlns:p14="http://schemas.microsoft.com/office/powerpoint/2010/main" val="11480870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0" y="210126"/>
            <a:ext cx="9144000" cy="430887"/>
          </a:xfrm>
          <a:prstGeom prst="rect">
            <a:avLst/>
          </a:prstGeom>
          <a:noFill/>
        </p:spPr>
        <p:txBody>
          <a:bodyPr wrap="square" rtlCol="0">
            <a:spAutoFit/>
          </a:bodyPr>
          <a:lstStyle/>
          <a:p>
            <a:pPr algn="ctr"/>
            <a:r>
              <a:rPr lang="es-CR" sz="2200" b="1" dirty="0"/>
              <a:t>REVISIÓN DE MONTO DE ARTÍCULO 59 DE CASOS INDIVIDUALES (cont.)</a:t>
            </a:r>
          </a:p>
        </p:txBody>
      </p:sp>
      <p:sp>
        <p:nvSpPr>
          <p:cNvPr id="19" name="18 Flecha derecha"/>
          <p:cNvSpPr/>
          <p:nvPr/>
        </p:nvSpPr>
        <p:spPr>
          <a:xfrm>
            <a:off x="1043608" y="620688"/>
            <a:ext cx="7920880" cy="72008"/>
          </a:xfrm>
          <a:prstGeom prst="rightArrow">
            <a:avLst/>
          </a:prstGeom>
          <a:solidFill>
            <a:srgbClr val="F6C448"/>
          </a:solidFill>
          <a:ln w="6350"/>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R"/>
          </a:p>
        </p:txBody>
      </p:sp>
      <p:sp>
        <p:nvSpPr>
          <p:cNvPr id="8" name="7 CuadroTexto"/>
          <p:cNvSpPr txBox="1"/>
          <p:nvPr/>
        </p:nvSpPr>
        <p:spPr>
          <a:xfrm>
            <a:off x="539552" y="985946"/>
            <a:ext cx="8064896" cy="4093428"/>
          </a:xfrm>
          <a:prstGeom prst="rect">
            <a:avLst/>
          </a:prstGeom>
          <a:noFill/>
        </p:spPr>
        <p:txBody>
          <a:bodyPr wrap="square" rtlCol="0">
            <a:spAutoFit/>
          </a:bodyPr>
          <a:lstStyle/>
          <a:p>
            <a:pPr marL="800100" lvl="1" indent="-342900" algn="just">
              <a:buFont typeface="Wingdings" panose="05000000000000000000" pitchFamily="2" charset="2"/>
              <a:buChar char="ü"/>
            </a:pPr>
            <a:r>
              <a:rPr lang="es-CR" sz="2000" dirty="0"/>
              <a:t>Recursos administrados por empresas constructoras: </a:t>
            </a:r>
          </a:p>
          <a:p>
            <a:pPr marL="1257300" lvl="2" indent="-342900" algn="just">
              <a:buFont typeface="Wingdings" panose="05000000000000000000" pitchFamily="2" charset="2"/>
              <a:buChar char="v"/>
            </a:pPr>
            <a:r>
              <a:rPr lang="es-CR" sz="2000" dirty="0"/>
              <a:t>Prefabricado: ¢205.000 /m</a:t>
            </a:r>
            <a:r>
              <a:rPr lang="es-CR" sz="2000" baseline="30000" dirty="0"/>
              <a:t>2</a:t>
            </a:r>
            <a:r>
              <a:rPr lang="es-CR" sz="2000" dirty="0"/>
              <a:t> + ¢27.000 /m</a:t>
            </a:r>
            <a:r>
              <a:rPr lang="es-CR" sz="2000" baseline="30000" dirty="0"/>
              <a:t>2</a:t>
            </a:r>
            <a:r>
              <a:rPr lang="es-CR" sz="2000" dirty="0"/>
              <a:t> de IVA, para un total de ¢232.000 /m</a:t>
            </a:r>
            <a:r>
              <a:rPr lang="es-CR" sz="2000" baseline="30000" dirty="0"/>
              <a:t>2</a:t>
            </a:r>
            <a:r>
              <a:rPr lang="es-CR" sz="2000" dirty="0"/>
              <a:t>.</a:t>
            </a:r>
          </a:p>
          <a:p>
            <a:pPr marL="1257300" lvl="2" indent="-342900" algn="just">
              <a:buFont typeface="Wingdings" panose="05000000000000000000" pitchFamily="2" charset="2"/>
              <a:buChar char="v"/>
            </a:pPr>
            <a:r>
              <a:rPr lang="es-CR" sz="2000" dirty="0"/>
              <a:t>Bloques de concreto: ¢232.000 /m</a:t>
            </a:r>
            <a:r>
              <a:rPr lang="es-CR" sz="2000" baseline="30000" dirty="0"/>
              <a:t>2</a:t>
            </a:r>
            <a:r>
              <a:rPr lang="es-CR" sz="2000" dirty="0"/>
              <a:t> + ¢30.000 /m</a:t>
            </a:r>
            <a:r>
              <a:rPr lang="es-CR" sz="2000" baseline="30000" dirty="0"/>
              <a:t>2</a:t>
            </a:r>
            <a:r>
              <a:rPr lang="es-CR" sz="2000" dirty="0"/>
              <a:t> de IVA, para un total de ¢262.000 /m</a:t>
            </a:r>
            <a:r>
              <a:rPr lang="es-CR" sz="2000" baseline="30000" dirty="0"/>
              <a:t>2</a:t>
            </a:r>
            <a:r>
              <a:rPr lang="es-CR" sz="2000" dirty="0"/>
              <a:t>.</a:t>
            </a:r>
          </a:p>
          <a:p>
            <a:pPr marL="285750" indent="-285750" algn="just">
              <a:buFont typeface="Wingdings" panose="05000000000000000000" pitchFamily="2" charset="2"/>
              <a:buChar char="Ø"/>
            </a:pPr>
            <a:endParaRPr lang="es-CR" sz="2000" dirty="0"/>
          </a:p>
          <a:p>
            <a:pPr marL="285750" indent="-285750" algn="just">
              <a:buFont typeface="Wingdings" panose="05000000000000000000" pitchFamily="2" charset="2"/>
              <a:buChar char="Ø"/>
            </a:pPr>
            <a:r>
              <a:rPr lang="es-ES" sz="2000" dirty="0"/>
              <a:t>En proyectos de artículo 59, los presupuestos de obras de infraestructura y de cualquier otro sistema constructivo de vivienda, se completarán con el formato de presupuesto </a:t>
            </a:r>
            <a:r>
              <a:rPr lang="es-CR" sz="2000" dirty="0"/>
              <a:t>aprobado en acuerdo 1 de la sesión 80-2019 de la Junta Directiva</a:t>
            </a:r>
            <a:r>
              <a:rPr lang="es-ES" sz="2000" dirty="0"/>
              <a:t>, que separa el detalle de costos directos e indirectos, e incorpora el IVA de bienes y servicios en la sección final del documento.</a:t>
            </a:r>
            <a:endParaRPr lang="es-CR" sz="2000" dirty="0"/>
          </a:p>
          <a:p>
            <a:pPr lvl="2" algn="just"/>
            <a:endParaRPr lang="es-CR" sz="2000" dirty="0"/>
          </a:p>
          <a:p>
            <a:pPr lvl="2" algn="just"/>
            <a:endParaRPr lang="es-CR" sz="2000" dirty="0"/>
          </a:p>
        </p:txBody>
      </p:sp>
    </p:spTree>
    <p:extLst>
      <p:ext uri="{BB962C8B-B14F-4D97-AF65-F5344CB8AC3E}">
        <p14:creationId xmlns:p14="http://schemas.microsoft.com/office/powerpoint/2010/main" val="6659635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0" y="210126"/>
            <a:ext cx="9144000" cy="430887"/>
          </a:xfrm>
          <a:prstGeom prst="rect">
            <a:avLst/>
          </a:prstGeom>
          <a:noFill/>
        </p:spPr>
        <p:txBody>
          <a:bodyPr wrap="square" rtlCol="0">
            <a:spAutoFit/>
          </a:bodyPr>
          <a:lstStyle/>
          <a:p>
            <a:pPr algn="ctr"/>
            <a:r>
              <a:rPr lang="es-CR" sz="2200" b="1" dirty="0"/>
              <a:t>EFECTO DEL IVA EN OTROS COMPONENTES</a:t>
            </a:r>
          </a:p>
        </p:txBody>
      </p:sp>
      <p:sp>
        <p:nvSpPr>
          <p:cNvPr id="19" name="18 Flecha derecha"/>
          <p:cNvSpPr/>
          <p:nvPr/>
        </p:nvSpPr>
        <p:spPr>
          <a:xfrm>
            <a:off x="1043608" y="620688"/>
            <a:ext cx="7920880" cy="72008"/>
          </a:xfrm>
          <a:prstGeom prst="rightArrow">
            <a:avLst/>
          </a:prstGeom>
          <a:solidFill>
            <a:srgbClr val="F6C448"/>
          </a:solidFill>
          <a:ln w="6350"/>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R"/>
          </a:p>
        </p:txBody>
      </p:sp>
      <p:sp>
        <p:nvSpPr>
          <p:cNvPr id="8" name="7 CuadroTexto"/>
          <p:cNvSpPr txBox="1"/>
          <p:nvPr/>
        </p:nvSpPr>
        <p:spPr>
          <a:xfrm>
            <a:off x="539552" y="985946"/>
            <a:ext cx="8064896" cy="3477875"/>
          </a:xfrm>
          <a:prstGeom prst="rect">
            <a:avLst/>
          </a:prstGeom>
          <a:noFill/>
        </p:spPr>
        <p:txBody>
          <a:bodyPr wrap="square" rtlCol="0">
            <a:spAutoFit/>
          </a:bodyPr>
          <a:lstStyle/>
          <a:p>
            <a:pPr marL="285750" indent="-285750" algn="just">
              <a:buFont typeface="Wingdings" panose="05000000000000000000" pitchFamily="2" charset="2"/>
              <a:buChar char="Ø"/>
            </a:pPr>
            <a:r>
              <a:rPr lang="es-CR" sz="2000" dirty="0"/>
              <a:t>Los componentes de gastos legales, estudios sociales y técnicos (avalúo y fiscalización) que forman parte de los gastos de formalización, se encuentran sujetos al pago del IVA; mientras que las pólizas y reconocimiento de kilometraje no se encuentran sujetos.</a:t>
            </a:r>
          </a:p>
          <a:p>
            <a:pPr algn="just"/>
            <a:endParaRPr lang="es-CR" sz="2000" dirty="0"/>
          </a:p>
          <a:p>
            <a:pPr marL="285750" indent="-285750" algn="just">
              <a:buFont typeface="Wingdings" panose="05000000000000000000" pitchFamily="2" charset="2"/>
              <a:buChar char="Ø"/>
            </a:pPr>
            <a:r>
              <a:rPr lang="es-CR" sz="2000" dirty="0"/>
              <a:t>Los gastos administrativos presuntamente deben pagar IVA, pero el BANHVI como figura jurídica se encuentra exonerado hasta el 31 de diciembre de 2019.  Se está a la espera de respuestas a las consultas planteadas a la Dirección General de Tributación.</a:t>
            </a:r>
          </a:p>
          <a:p>
            <a:pPr lvl="2" algn="just"/>
            <a:endParaRPr lang="es-CR" sz="2000" dirty="0"/>
          </a:p>
          <a:p>
            <a:pPr lvl="2" algn="just"/>
            <a:endParaRPr lang="es-CR" sz="2000" dirty="0"/>
          </a:p>
        </p:txBody>
      </p:sp>
    </p:spTree>
    <p:extLst>
      <p:ext uri="{BB962C8B-B14F-4D97-AF65-F5344CB8AC3E}">
        <p14:creationId xmlns:p14="http://schemas.microsoft.com/office/powerpoint/2010/main" val="31159891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0" y="210126"/>
            <a:ext cx="9144000" cy="430887"/>
          </a:xfrm>
          <a:prstGeom prst="rect">
            <a:avLst/>
          </a:prstGeom>
          <a:noFill/>
        </p:spPr>
        <p:txBody>
          <a:bodyPr wrap="square" rtlCol="0">
            <a:spAutoFit/>
          </a:bodyPr>
          <a:lstStyle/>
          <a:p>
            <a:pPr algn="ctr"/>
            <a:r>
              <a:rPr lang="es-CR" sz="2200" b="1" dirty="0"/>
              <a:t>EFECTO DEL IVA EN OTROS COMPONENTES (cont.)</a:t>
            </a:r>
          </a:p>
        </p:txBody>
      </p:sp>
      <p:sp>
        <p:nvSpPr>
          <p:cNvPr id="19" name="18 Flecha derecha"/>
          <p:cNvSpPr/>
          <p:nvPr/>
        </p:nvSpPr>
        <p:spPr>
          <a:xfrm>
            <a:off x="1043608" y="620688"/>
            <a:ext cx="7920880" cy="72008"/>
          </a:xfrm>
          <a:prstGeom prst="rightArrow">
            <a:avLst/>
          </a:prstGeom>
          <a:solidFill>
            <a:srgbClr val="F6C448"/>
          </a:solidFill>
          <a:ln w="6350"/>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R"/>
          </a:p>
        </p:txBody>
      </p:sp>
      <p:sp>
        <p:nvSpPr>
          <p:cNvPr id="8" name="7 CuadroTexto"/>
          <p:cNvSpPr txBox="1"/>
          <p:nvPr/>
        </p:nvSpPr>
        <p:spPr>
          <a:xfrm>
            <a:off x="539552" y="985946"/>
            <a:ext cx="8064896" cy="2246769"/>
          </a:xfrm>
          <a:prstGeom prst="rect">
            <a:avLst/>
          </a:prstGeom>
          <a:noFill/>
        </p:spPr>
        <p:txBody>
          <a:bodyPr wrap="square" rtlCol="0">
            <a:spAutoFit/>
          </a:bodyPr>
          <a:lstStyle/>
          <a:p>
            <a:pPr marL="285750" indent="-285750" algn="just">
              <a:buFont typeface="Wingdings" panose="05000000000000000000" pitchFamily="2" charset="2"/>
              <a:buChar char="Ø"/>
            </a:pPr>
            <a:r>
              <a:rPr lang="es-CR" sz="2000" dirty="0"/>
              <a:t>La Dirección General de Tributación en consulta planteada por un desarrollador (oficio DGT-1560-2019), explicó qué componentes de las operaciones del SFNV se encuentran sujetos a IVA:</a:t>
            </a:r>
          </a:p>
          <a:p>
            <a:pPr marL="285750" indent="-285750" algn="just">
              <a:buFont typeface="Wingdings" panose="05000000000000000000" pitchFamily="2" charset="2"/>
              <a:buChar char="Ø"/>
            </a:pPr>
            <a:endParaRPr lang="es-CR" sz="2000" dirty="0"/>
          </a:p>
          <a:p>
            <a:pPr marL="285750" indent="-285750" algn="just">
              <a:buFont typeface="Wingdings" panose="05000000000000000000" pitchFamily="2" charset="2"/>
              <a:buChar char="Ø"/>
            </a:pPr>
            <a:endParaRPr lang="es-CR" sz="2000" dirty="0"/>
          </a:p>
          <a:p>
            <a:pPr lvl="2" algn="just"/>
            <a:endParaRPr lang="es-CR" sz="2000" dirty="0"/>
          </a:p>
          <a:p>
            <a:pPr lvl="2" algn="just"/>
            <a:endParaRPr lang="es-CR" sz="2000" dirty="0"/>
          </a:p>
        </p:txBody>
      </p:sp>
      <p:graphicFrame>
        <p:nvGraphicFramePr>
          <p:cNvPr id="2" name="Tabla 1">
            <a:extLst>
              <a:ext uri="{FF2B5EF4-FFF2-40B4-BE49-F238E27FC236}">
                <a16:creationId xmlns:a16="http://schemas.microsoft.com/office/drawing/2014/main" id="{51B71764-D134-47DC-8C28-BB72172B7C3C}"/>
              </a:ext>
            </a:extLst>
          </p:cNvPr>
          <p:cNvGraphicFramePr>
            <a:graphicFrameLocks noGrp="1"/>
          </p:cNvGraphicFramePr>
          <p:nvPr>
            <p:extLst>
              <p:ext uri="{D42A27DB-BD31-4B8C-83A1-F6EECF244321}">
                <p14:modId xmlns:p14="http://schemas.microsoft.com/office/powerpoint/2010/main" val="2241914890"/>
              </p:ext>
            </p:extLst>
          </p:nvPr>
        </p:nvGraphicFramePr>
        <p:xfrm>
          <a:off x="1691640" y="2411788"/>
          <a:ext cx="6001083" cy="2987040"/>
        </p:xfrm>
        <a:graphic>
          <a:graphicData uri="http://schemas.openxmlformats.org/drawingml/2006/table">
            <a:tbl>
              <a:tblPr firstRow="1" firstCol="1" bandRow="1">
                <a:tableStyleId>{F5AB1C69-6EDB-4FF4-983F-18BD219EF322}</a:tableStyleId>
              </a:tblPr>
              <a:tblGrid>
                <a:gridCol w="1517650">
                  <a:extLst>
                    <a:ext uri="{9D8B030D-6E8A-4147-A177-3AD203B41FA5}">
                      <a16:colId xmlns:a16="http://schemas.microsoft.com/office/drawing/2014/main" val="121017958"/>
                    </a:ext>
                  </a:extLst>
                </a:gridCol>
                <a:gridCol w="3044650">
                  <a:extLst>
                    <a:ext uri="{9D8B030D-6E8A-4147-A177-3AD203B41FA5}">
                      <a16:colId xmlns:a16="http://schemas.microsoft.com/office/drawing/2014/main" val="2695454258"/>
                    </a:ext>
                  </a:extLst>
                </a:gridCol>
                <a:gridCol w="601917">
                  <a:extLst>
                    <a:ext uri="{9D8B030D-6E8A-4147-A177-3AD203B41FA5}">
                      <a16:colId xmlns:a16="http://schemas.microsoft.com/office/drawing/2014/main" val="3989060727"/>
                    </a:ext>
                  </a:extLst>
                </a:gridCol>
                <a:gridCol w="836866">
                  <a:extLst>
                    <a:ext uri="{9D8B030D-6E8A-4147-A177-3AD203B41FA5}">
                      <a16:colId xmlns:a16="http://schemas.microsoft.com/office/drawing/2014/main" val="2026263923"/>
                    </a:ext>
                  </a:extLst>
                </a:gridCol>
              </a:tblGrid>
              <a:tr h="200025">
                <a:tc>
                  <a:txBody>
                    <a:bodyPr/>
                    <a:lstStyle/>
                    <a:p>
                      <a:pPr algn="ctr">
                        <a:spcAft>
                          <a:spcPts val="0"/>
                        </a:spcAft>
                      </a:pPr>
                      <a:r>
                        <a:rPr lang="es-ES" sz="1400">
                          <a:effectLst/>
                        </a:rPr>
                        <a:t>Tipo de contrato</a:t>
                      </a:r>
                      <a:endParaRPr lang="es-CR" sz="16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es-ES" sz="1400">
                          <a:effectLst/>
                        </a:rPr>
                        <a:t>Operación</a:t>
                      </a:r>
                      <a:endParaRPr lang="es-CR" sz="16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es-ES" sz="1400">
                          <a:effectLst/>
                        </a:rPr>
                        <a:t>Sujeto</a:t>
                      </a:r>
                      <a:endParaRPr lang="es-CR" sz="16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es-ES" sz="1400">
                          <a:effectLst/>
                        </a:rPr>
                        <a:t>No sujeto</a:t>
                      </a:r>
                      <a:endParaRPr lang="es-CR" sz="1600">
                        <a:effectLst/>
                      </a:endParaRPr>
                    </a:p>
                    <a:p>
                      <a:pPr algn="ctr">
                        <a:spcAft>
                          <a:spcPts val="0"/>
                        </a:spcAft>
                      </a:pPr>
                      <a:r>
                        <a:rPr lang="es-ES" sz="1400">
                          <a:effectLst/>
                        </a:rPr>
                        <a:t>/ Exento</a:t>
                      </a:r>
                      <a:endParaRPr lang="es-CR" sz="1600">
                        <a:effectLst/>
                        <a:latin typeface="Times New Roman" panose="02020603050405020304" pitchFamily="18" charset="0"/>
                        <a:ea typeface="Times New Roman" panose="02020603050405020304" pitchFamily="18" charset="0"/>
                      </a:endParaRPr>
                    </a:p>
                  </a:txBody>
                  <a:tcPr marL="44450" marR="44450" marT="0" marB="0" anchor="ctr"/>
                </a:tc>
                <a:extLst>
                  <a:ext uri="{0D108BD9-81ED-4DB2-BD59-A6C34878D82A}">
                    <a16:rowId xmlns:a16="http://schemas.microsoft.com/office/drawing/2014/main" val="2678288200"/>
                  </a:ext>
                </a:extLst>
              </a:tr>
              <a:tr h="200025">
                <a:tc rowSpan="4">
                  <a:txBody>
                    <a:bodyPr/>
                    <a:lstStyle/>
                    <a:p>
                      <a:pPr>
                        <a:spcAft>
                          <a:spcPts val="0"/>
                        </a:spcAft>
                      </a:pPr>
                      <a:r>
                        <a:rPr lang="es-ES" sz="1400">
                          <a:effectLst/>
                        </a:rPr>
                        <a:t>Contrato de obra</a:t>
                      </a:r>
                      <a:endParaRPr lang="es-CR" sz="16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es-ES" sz="1400">
                          <a:effectLst/>
                        </a:rPr>
                        <a:t>Construcción de obra e infraestructura</a:t>
                      </a:r>
                      <a:endParaRPr lang="es-CR" sz="16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es-ES" sz="1400">
                          <a:effectLst/>
                        </a:rPr>
                        <a:t>X</a:t>
                      </a:r>
                      <a:endParaRPr lang="es-CR" sz="16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es-ES" sz="1400">
                          <a:effectLst/>
                        </a:rPr>
                        <a:t> </a:t>
                      </a:r>
                      <a:endParaRPr lang="es-CR" sz="1600">
                        <a:effectLst/>
                        <a:latin typeface="Times New Roman" panose="02020603050405020304" pitchFamily="18" charset="0"/>
                        <a:ea typeface="Times New Roman" panose="02020603050405020304" pitchFamily="18" charset="0"/>
                      </a:endParaRPr>
                    </a:p>
                  </a:txBody>
                  <a:tcPr marL="44450" marR="44450" marT="0" marB="0" anchor="ctr"/>
                </a:tc>
                <a:extLst>
                  <a:ext uri="{0D108BD9-81ED-4DB2-BD59-A6C34878D82A}">
                    <a16:rowId xmlns:a16="http://schemas.microsoft.com/office/drawing/2014/main" val="1179978390"/>
                  </a:ext>
                </a:extLst>
              </a:tr>
              <a:tr h="190500">
                <a:tc vMerge="1">
                  <a:txBody>
                    <a:bodyPr/>
                    <a:lstStyle/>
                    <a:p>
                      <a:endParaRPr lang="es-CR"/>
                    </a:p>
                  </a:txBody>
                  <a:tcPr/>
                </a:tc>
                <a:tc>
                  <a:txBody>
                    <a:bodyPr/>
                    <a:lstStyle/>
                    <a:p>
                      <a:pPr>
                        <a:spcAft>
                          <a:spcPts val="0"/>
                        </a:spcAft>
                      </a:pPr>
                      <a:r>
                        <a:rPr lang="es-ES" sz="1400">
                          <a:effectLst/>
                        </a:rPr>
                        <a:t>Traspasos de bienes inmuebles a familias beneficiarias</a:t>
                      </a:r>
                      <a:endParaRPr lang="es-CR" sz="16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es-ES" sz="1400">
                          <a:effectLst/>
                        </a:rPr>
                        <a:t> </a:t>
                      </a:r>
                      <a:endParaRPr lang="es-CR" sz="16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es-ES" sz="1400">
                          <a:effectLst/>
                        </a:rPr>
                        <a:t>X</a:t>
                      </a:r>
                      <a:endParaRPr lang="es-CR" sz="1600">
                        <a:effectLst/>
                        <a:latin typeface="Times New Roman" panose="02020603050405020304" pitchFamily="18" charset="0"/>
                        <a:ea typeface="Times New Roman" panose="02020603050405020304" pitchFamily="18" charset="0"/>
                      </a:endParaRPr>
                    </a:p>
                  </a:txBody>
                  <a:tcPr marL="44450" marR="44450" marT="0" marB="0" anchor="ctr"/>
                </a:tc>
                <a:extLst>
                  <a:ext uri="{0D108BD9-81ED-4DB2-BD59-A6C34878D82A}">
                    <a16:rowId xmlns:a16="http://schemas.microsoft.com/office/drawing/2014/main" val="3577678401"/>
                  </a:ext>
                </a:extLst>
              </a:tr>
              <a:tr h="190500">
                <a:tc vMerge="1">
                  <a:txBody>
                    <a:bodyPr/>
                    <a:lstStyle/>
                    <a:p>
                      <a:endParaRPr lang="es-CR"/>
                    </a:p>
                  </a:txBody>
                  <a:tcPr/>
                </a:tc>
                <a:tc>
                  <a:txBody>
                    <a:bodyPr/>
                    <a:lstStyle/>
                    <a:p>
                      <a:pPr>
                        <a:spcAft>
                          <a:spcPts val="0"/>
                        </a:spcAft>
                      </a:pPr>
                      <a:r>
                        <a:rPr lang="es-ES" sz="1400">
                          <a:effectLst/>
                        </a:rPr>
                        <a:t>Timbre y derechos registrales</a:t>
                      </a:r>
                      <a:endParaRPr lang="es-CR" sz="16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es-ES" sz="1400">
                          <a:effectLst/>
                        </a:rPr>
                        <a:t> </a:t>
                      </a:r>
                      <a:endParaRPr lang="es-CR" sz="16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es-ES" sz="1400">
                          <a:effectLst/>
                        </a:rPr>
                        <a:t>X</a:t>
                      </a:r>
                      <a:endParaRPr lang="es-CR" sz="1600">
                        <a:effectLst/>
                        <a:latin typeface="Times New Roman" panose="02020603050405020304" pitchFamily="18" charset="0"/>
                        <a:ea typeface="Times New Roman" panose="02020603050405020304" pitchFamily="18" charset="0"/>
                      </a:endParaRPr>
                    </a:p>
                  </a:txBody>
                  <a:tcPr marL="44450" marR="44450" marT="0" marB="0" anchor="ctr"/>
                </a:tc>
                <a:extLst>
                  <a:ext uri="{0D108BD9-81ED-4DB2-BD59-A6C34878D82A}">
                    <a16:rowId xmlns:a16="http://schemas.microsoft.com/office/drawing/2014/main" val="3008484291"/>
                  </a:ext>
                </a:extLst>
              </a:tr>
              <a:tr h="190500">
                <a:tc vMerge="1">
                  <a:txBody>
                    <a:bodyPr/>
                    <a:lstStyle/>
                    <a:p>
                      <a:endParaRPr lang="es-CR"/>
                    </a:p>
                  </a:txBody>
                  <a:tcPr/>
                </a:tc>
                <a:tc>
                  <a:txBody>
                    <a:bodyPr/>
                    <a:lstStyle/>
                    <a:p>
                      <a:pPr>
                        <a:spcAft>
                          <a:spcPts val="0"/>
                        </a:spcAft>
                      </a:pPr>
                      <a:r>
                        <a:rPr lang="es-ES" sz="1400">
                          <a:effectLst/>
                        </a:rPr>
                        <a:t>Transferencias realizadas por medio de entidad supervisada por la SUGEF</a:t>
                      </a:r>
                      <a:endParaRPr lang="es-CR" sz="16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es-ES" sz="1400">
                          <a:effectLst/>
                        </a:rPr>
                        <a:t> </a:t>
                      </a:r>
                      <a:endParaRPr lang="es-CR" sz="16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es-ES" sz="1400">
                          <a:effectLst/>
                        </a:rPr>
                        <a:t>X</a:t>
                      </a:r>
                      <a:endParaRPr lang="es-CR" sz="1600">
                        <a:effectLst/>
                        <a:latin typeface="Times New Roman" panose="02020603050405020304" pitchFamily="18" charset="0"/>
                        <a:ea typeface="Times New Roman" panose="02020603050405020304" pitchFamily="18" charset="0"/>
                      </a:endParaRPr>
                    </a:p>
                  </a:txBody>
                  <a:tcPr marL="44450" marR="44450" marT="0" marB="0" anchor="ctr"/>
                </a:tc>
                <a:extLst>
                  <a:ext uri="{0D108BD9-81ED-4DB2-BD59-A6C34878D82A}">
                    <a16:rowId xmlns:a16="http://schemas.microsoft.com/office/drawing/2014/main" val="2927042988"/>
                  </a:ext>
                </a:extLst>
              </a:tr>
              <a:tr h="200025">
                <a:tc rowSpan="4">
                  <a:txBody>
                    <a:bodyPr/>
                    <a:lstStyle/>
                    <a:p>
                      <a:pPr>
                        <a:spcAft>
                          <a:spcPts val="0"/>
                        </a:spcAft>
                      </a:pPr>
                      <a:r>
                        <a:rPr lang="es-ES" sz="1400">
                          <a:effectLst/>
                        </a:rPr>
                        <a:t>Contrato de fideicomiso</a:t>
                      </a:r>
                      <a:endParaRPr lang="es-CR" sz="16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spcAft>
                          <a:spcPts val="0"/>
                        </a:spcAft>
                      </a:pPr>
                      <a:r>
                        <a:rPr lang="es-ES" sz="1400">
                          <a:effectLst/>
                        </a:rPr>
                        <a:t>Traspasos de bienes inmuebles al fiduciario</a:t>
                      </a:r>
                      <a:endParaRPr lang="es-CR" sz="16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es-ES" sz="1400">
                          <a:effectLst/>
                        </a:rPr>
                        <a:t> </a:t>
                      </a:r>
                      <a:endParaRPr lang="es-CR" sz="16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es-ES" sz="1400">
                          <a:effectLst/>
                        </a:rPr>
                        <a:t>X</a:t>
                      </a:r>
                      <a:endParaRPr lang="es-CR" sz="1600">
                        <a:effectLst/>
                        <a:latin typeface="Times New Roman" panose="02020603050405020304" pitchFamily="18" charset="0"/>
                        <a:ea typeface="Times New Roman" panose="02020603050405020304" pitchFamily="18" charset="0"/>
                      </a:endParaRPr>
                    </a:p>
                  </a:txBody>
                  <a:tcPr marL="44450" marR="44450" marT="0" marB="0" anchor="ctr"/>
                </a:tc>
                <a:extLst>
                  <a:ext uri="{0D108BD9-81ED-4DB2-BD59-A6C34878D82A}">
                    <a16:rowId xmlns:a16="http://schemas.microsoft.com/office/drawing/2014/main" val="3110811836"/>
                  </a:ext>
                </a:extLst>
              </a:tr>
              <a:tr h="200025">
                <a:tc vMerge="1">
                  <a:txBody>
                    <a:bodyPr/>
                    <a:lstStyle/>
                    <a:p>
                      <a:endParaRPr lang="es-CR"/>
                    </a:p>
                  </a:txBody>
                  <a:tcPr/>
                </a:tc>
                <a:tc>
                  <a:txBody>
                    <a:bodyPr/>
                    <a:lstStyle/>
                    <a:p>
                      <a:pPr>
                        <a:spcAft>
                          <a:spcPts val="0"/>
                        </a:spcAft>
                      </a:pPr>
                      <a:r>
                        <a:rPr lang="es-ES" sz="1400">
                          <a:effectLst/>
                        </a:rPr>
                        <a:t>Timbre y derechos registrales</a:t>
                      </a:r>
                      <a:endParaRPr lang="es-CR" sz="16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es-ES" sz="1400">
                          <a:effectLst/>
                        </a:rPr>
                        <a:t> </a:t>
                      </a:r>
                      <a:endParaRPr lang="es-CR" sz="16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es-ES" sz="1400">
                          <a:effectLst/>
                        </a:rPr>
                        <a:t>X</a:t>
                      </a:r>
                      <a:endParaRPr lang="es-CR" sz="1600">
                        <a:effectLst/>
                        <a:latin typeface="Times New Roman" panose="02020603050405020304" pitchFamily="18" charset="0"/>
                        <a:ea typeface="Times New Roman" panose="02020603050405020304" pitchFamily="18" charset="0"/>
                      </a:endParaRPr>
                    </a:p>
                  </a:txBody>
                  <a:tcPr marL="44450" marR="44450" marT="0" marB="0" anchor="ctr"/>
                </a:tc>
                <a:extLst>
                  <a:ext uri="{0D108BD9-81ED-4DB2-BD59-A6C34878D82A}">
                    <a16:rowId xmlns:a16="http://schemas.microsoft.com/office/drawing/2014/main" val="1817304344"/>
                  </a:ext>
                </a:extLst>
              </a:tr>
              <a:tr h="200025">
                <a:tc vMerge="1">
                  <a:txBody>
                    <a:bodyPr/>
                    <a:lstStyle/>
                    <a:p>
                      <a:endParaRPr lang="es-CR"/>
                    </a:p>
                  </a:txBody>
                  <a:tcPr/>
                </a:tc>
                <a:tc>
                  <a:txBody>
                    <a:bodyPr/>
                    <a:lstStyle/>
                    <a:p>
                      <a:pPr>
                        <a:spcAft>
                          <a:spcPts val="0"/>
                        </a:spcAft>
                      </a:pPr>
                      <a:r>
                        <a:rPr lang="es-ES" sz="1400">
                          <a:effectLst/>
                        </a:rPr>
                        <a:t>Pago de servicios e impuestos</a:t>
                      </a:r>
                      <a:endParaRPr lang="es-CR" sz="16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es-ES" sz="1400">
                          <a:effectLst/>
                        </a:rPr>
                        <a:t> </a:t>
                      </a:r>
                      <a:endParaRPr lang="es-CR" sz="16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es-ES" sz="1400">
                          <a:effectLst/>
                        </a:rPr>
                        <a:t>X</a:t>
                      </a:r>
                      <a:endParaRPr lang="es-CR" sz="1600">
                        <a:effectLst/>
                        <a:latin typeface="Times New Roman" panose="02020603050405020304" pitchFamily="18" charset="0"/>
                        <a:ea typeface="Times New Roman" panose="02020603050405020304" pitchFamily="18" charset="0"/>
                      </a:endParaRPr>
                    </a:p>
                  </a:txBody>
                  <a:tcPr marL="44450" marR="44450" marT="0" marB="0" anchor="ctr"/>
                </a:tc>
                <a:extLst>
                  <a:ext uri="{0D108BD9-81ED-4DB2-BD59-A6C34878D82A}">
                    <a16:rowId xmlns:a16="http://schemas.microsoft.com/office/drawing/2014/main" val="908633130"/>
                  </a:ext>
                </a:extLst>
              </a:tr>
              <a:tr h="200025">
                <a:tc vMerge="1">
                  <a:txBody>
                    <a:bodyPr/>
                    <a:lstStyle/>
                    <a:p>
                      <a:endParaRPr lang="es-CR"/>
                    </a:p>
                  </a:txBody>
                  <a:tcPr/>
                </a:tc>
                <a:tc>
                  <a:txBody>
                    <a:bodyPr/>
                    <a:lstStyle/>
                    <a:p>
                      <a:pPr>
                        <a:spcAft>
                          <a:spcPts val="0"/>
                        </a:spcAft>
                      </a:pPr>
                      <a:r>
                        <a:rPr lang="es-ES" sz="1400">
                          <a:effectLst/>
                        </a:rPr>
                        <a:t>Transferencias realizadas por medio de entidad supervisada por la SUGEF</a:t>
                      </a:r>
                      <a:endParaRPr lang="es-CR" sz="16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es-ES" sz="1400">
                          <a:effectLst/>
                        </a:rPr>
                        <a:t> </a:t>
                      </a:r>
                      <a:endParaRPr lang="es-CR" sz="1600">
                        <a:effectLst/>
                        <a:latin typeface="Times New Roman" panose="02020603050405020304" pitchFamily="18" charset="0"/>
                        <a:ea typeface="Times New Roman" panose="02020603050405020304" pitchFamily="18" charset="0"/>
                      </a:endParaRPr>
                    </a:p>
                  </a:txBody>
                  <a:tcPr marL="44450" marR="44450" marT="0" marB="0" anchor="ctr"/>
                </a:tc>
                <a:tc>
                  <a:txBody>
                    <a:bodyPr/>
                    <a:lstStyle/>
                    <a:p>
                      <a:pPr algn="ctr">
                        <a:spcAft>
                          <a:spcPts val="0"/>
                        </a:spcAft>
                      </a:pPr>
                      <a:r>
                        <a:rPr lang="es-ES" sz="1400" dirty="0">
                          <a:effectLst/>
                        </a:rPr>
                        <a:t>X</a:t>
                      </a:r>
                      <a:endParaRPr lang="es-CR" sz="1600" dirty="0">
                        <a:effectLst/>
                        <a:latin typeface="Times New Roman" panose="02020603050405020304" pitchFamily="18" charset="0"/>
                        <a:ea typeface="Times New Roman" panose="02020603050405020304" pitchFamily="18" charset="0"/>
                      </a:endParaRPr>
                    </a:p>
                  </a:txBody>
                  <a:tcPr marL="44450" marR="44450" marT="0" marB="0" anchor="ctr"/>
                </a:tc>
                <a:extLst>
                  <a:ext uri="{0D108BD9-81ED-4DB2-BD59-A6C34878D82A}">
                    <a16:rowId xmlns:a16="http://schemas.microsoft.com/office/drawing/2014/main" val="1015283295"/>
                  </a:ext>
                </a:extLst>
              </a:tr>
            </a:tbl>
          </a:graphicData>
        </a:graphic>
      </p:graphicFrame>
    </p:spTree>
    <p:extLst>
      <p:ext uri="{BB962C8B-B14F-4D97-AF65-F5344CB8AC3E}">
        <p14:creationId xmlns:p14="http://schemas.microsoft.com/office/powerpoint/2010/main" val="15016069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2828" y="3140968"/>
            <a:ext cx="9144000" cy="553998"/>
          </a:xfrm>
          <a:prstGeom prst="rect">
            <a:avLst/>
          </a:prstGeom>
          <a:noFill/>
        </p:spPr>
        <p:txBody>
          <a:bodyPr wrap="square" rtlCol="0">
            <a:spAutoFit/>
          </a:bodyPr>
          <a:lstStyle/>
          <a:p>
            <a:pPr algn="ctr"/>
            <a:r>
              <a:rPr lang="es-CR" sz="3000" b="1" dirty="0"/>
              <a:t>MUCHAS GRACIAS</a:t>
            </a:r>
          </a:p>
        </p:txBody>
      </p:sp>
    </p:spTree>
    <p:extLst>
      <p:ext uri="{BB962C8B-B14F-4D97-AF65-F5344CB8AC3E}">
        <p14:creationId xmlns:p14="http://schemas.microsoft.com/office/powerpoint/2010/main" val="933412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539552" y="210126"/>
            <a:ext cx="8208912" cy="461665"/>
          </a:xfrm>
          <a:prstGeom prst="rect">
            <a:avLst/>
          </a:prstGeom>
          <a:noFill/>
        </p:spPr>
        <p:txBody>
          <a:bodyPr wrap="square" rtlCol="0">
            <a:spAutoFit/>
          </a:bodyPr>
          <a:lstStyle/>
          <a:p>
            <a:pPr algn="ctr"/>
            <a:r>
              <a:rPr lang="es-CR" sz="2400" b="1" dirty="0"/>
              <a:t>ANTECEDENTES</a:t>
            </a:r>
          </a:p>
        </p:txBody>
      </p:sp>
      <p:sp>
        <p:nvSpPr>
          <p:cNvPr id="19" name="18 Flecha derecha"/>
          <p:cNvSpPr/>
          <p:nvPr/>
        </p:nvSpPr>
        <p:spPr>
          <a:xfrm>
            <a:off x="1043608" y="620688"/>
            <a:ext cx="7920880" cy="72008"/>
          </a:xfrm>
          <a:prstGeom prst="rightArrow">
            <a:avLst/>
          </a:prstGeom>
          <a:solidFill>
            <a:srgbClr val="F6C448"/>
          </a:solidFill>
          <a:ln w="6350"/>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R"/>
          </a:p>
        </p:txBody>
      </p:sp>
      <p:sp>
        <p:nvSpPr>
          <p:cNvPr id="8" name="7 CuadroTexto"/>
          <p:cNvSpPr txBox="1"/>
          <p:nvPr/>
        </p:nvSpPr>
        <p:spPr>
          <a:xfrm>
            <a:off x="539552" y="985946"/>
            <a:ext cx="8064896" cy="4955203"/>
          </a:xfrm>
          <a:prstGeom prst="rect">
            <a:avLst/>
          </a:prstGeom>
          <a:noFill/>
        </p:spPr>
        <p:txBody>
          <a:bodyPr wrap="square" rtlCol="0">
            <a:spAutoFit/>
          </a:bodyPr>
          <a:lstStyle/>
          <a:p>
            <a:pPr marL="285750" lvl="0" indent="-285750" algn="just">
              <a:buFont typeface="Wingdings" panose="05000000000000000000" pitchFamily="2" charset="2"/>
              <a:buChar char="Ø"/>
            </a:pPr>
            <a:endParaRPr lang="es-ES" sz="2000" dirty="0"/>
          </a:p>
          <a:p>
            <a:pPr marL="285750" lvl="0" indent="-285750" algn="just">
              <a:buFont typeface="Wingdings" panose="05000000000000000000" pitchFamily="2" charset="2"/>
              <a:buChar char="Ø"/>
            </a:pPr>
            <a:r>
              <a:rPr lang="es-ES" sz="2000" dirty="0"/>
              <a:t>Mediante la Ley 9635 publicada en el alcance N°202 del periódico oficial La Gaceta del 4 de diciembre de 2018, se aprobó la Ley de Fortalecimiento de las Finanzas Públicas, cuyo título I trata de la Ley del Impuesto al Valor Agregado.</a:t>
            </a:r>
          </a:p>
          <a:p>
            <a:pPr lvl="0" algn="just"/>
            <a:endParaRPr lang="es-CR" sz="2000" dirty="0"/>
          </a:p>
          <a:p>
            <a:pPr marL="285750" lvl="0" indent="-285750" algn="just">
              <a:buFont typeface="Wingdings" panose="05000000000000000000" pitchFamily="2" charset="2"/>
              <a:buChar char="Ø"/>
            </a:pPr>
            <a:r>
              <a:rPr lang="es-CR" sz="2000" dirty="0"/>
              <a:t>Artículo 4. Contribuyentes</a:t>
            </a:r>
          </a:p>
          <a:p>
            <a:pPr marL="266700" lvl="0" algn="just"/>
            <a:r>
              <a:rPr lang="es-CR" sz="2000" dirty="0"/>
              <a:t>Son contribuyentes de este impuesto las personas físicas, jurídicas, las entidades públicas o privadas que realicen actividades que impliquen la ordenación por cuenta propia de factores de producción, materiales y humanos, o de uno de ellos, con la finalidad de intervenir en la producción, la distribución, la comercialización o la venta de bienes o prestación de servicios.</a:t>
            </a:r>
          </a:p>
          <a:p>
            <a:pPr lvl="0" algn="just"/>
            <a:endParaRPr lang="es-ES" sz="2000" dirty="0"/>
          </a:p>
          <a:p>
            <a:pPr algn="just"/>
            <a:br>
              <a:rPr lang="es-CR" dirty="0"/>
            </a:br>
            <a:endParaRPr lang="es-CR" dirty="0"/>
          </a:p>
        </p:txBody>
      </p:sp>
    </p:spTree>
    <p:extLst>
      <p:ext uri="{BB962C8B-B14F-4D97-AF65-F5344CB8AC3E}">
        <p14:creationId xmlns:p14="http://schemas.microsoft.com/office/powerpoint/2010/main" val="28971264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539552" y="210126"/>
            <a:ext cx="8208912" cy="461665"/>
          </a:xfrm>
          <a:prstGeom prst="rect">
            <a:avLst/>
          </a:prstGeom>
          <a:noFill/>
        </p:spPr>
        <p:txBody>
          <a:bodyPr wrap="square" rtlCol="0">
            <a:spAutoFit/>
          </a:bodyPr>
          <a:lstStyle/>
          <a:p>
            <a:pPr algn="ctr"/>
            <a:r>
              <a:rPr lang="es-CR" sz="2400" b="1" dirty="0"/>
              <a:t>ANTECEDENTES (cont.)</a:t>
            </a:r>
          </a:p>
        </p:txBody>
      </p:sp>
      <p:sp>
        <p:nvSpPr>
          <p:cNvPr id="19" name="18 Flecha derecha"/>
          <p:cNvSpPr/>
          <p:nvPr/>
        </p:nvSpPr>
        <p:spPr>
          <a:xfrm>
            <a:off x="1043608" y="620688"/>
            <a:ext cx="7920880" cy="72008"/>
          </a:xfrm>
          <a:prstGeom prst="rightArrow">
            <a:avLst/>
          </a:prstGeom>
          <a:solidFill>
            <a:srgbClr val="F6C448"/>
          </a:solidFill>
          <a:ln w="6350"/>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R"/>
          </a:p>
        </p:txBody>
      </p:sp>
      <p:sp>
        <p:nvSpPr>
          <p:cNvPr id="8" name="7 CuadroTexto"/>
          <p:cNvSpPr txBox="1"/>
          <p:nvPr/>
        </p:nvSpPr>
        <p:spPr>
          <a:xfrm>
            <a:off x="539552" y="985946"/>
            <a:ext cx="8064896" cy="4339650"/>
          </a:xfrm>
          <a:prstGeom prst="rect">
            <a:avLst/>
          </a:prstGeom>
          <a:noFill/>
        </p:spPr>
        <p:txBody>
          <a:bodyPr wrap="square" rtlCol="0">
            <a:spAutoFit/>
          </a:bodyPr>
          <a:lstStyle/>
          <a:p>
            <a:pPr marL="285750" lvl="0" indent="-285750" algn="just">
              <a:buFont typeface="Wingdings" panose="05000000000000000000" pitchFamily="2" charset="2"/>
              <a:buChar char="Ø"/>
            </a:pPr>
            <a:endParaRPr lang="es-ES" sz="2000" dirty="0"/>
          </a:p>
          <a:p>
            <a:pPr marL="285750" lvl="0" indent="-285750" algn="just">
              <a:buFont typeface="Wingdings" panose="05000000000000000000" pitchFamily="2" charset="2"/>
              <a:buChar char="Ø"/>
            </a:pPr>
            <a:r>
              <a:rPr lang="es-ES" sz="2000" dirty="0"/>
              <a:t>Transitorio V</a:t>
            </a:r>
          </a:p>
          <a:p>
            <a:pPr lvl="0" algn="just"/>
            <a:endParaRPr lang="es-ES" sz="2000" dirty="0"/>
          </a:p>
          <a:p>
            <a:pPr lvl="0" algn="just"/>
            <a:r>
              <a:rPr lang="es-CR" sz="2000" dirty="0"/>
              <a:t>Los servicios de ingeniería, arquitectura, topografía y construcción de obra civil prestados a los proyectos registrados en el Colegio Federado de Ingenieros y de Arquitectos de Costa Rica, que a la entrada en vigencia de la Ley del Impuesto al Valor Agregado y que durante los tres meses posteriores a esta fecha cuenten con los planos debidamente visados por el Colegio Federado de Ingenieros y de Arquitectos de Costa Rica estarán exentos del impuesto sobre el valor agregado, durante el primer año de vigencia de la presente ley.</a:t>
            </a:r>
          </a:p>
          <a:p>
            <a:pPr marL="285750" lvl="0" indent="-285750" algn="just">
              <a:buFont typeface="Wingdings" panose="05000000000000000000" pitchFamily="2" charset="2"/>
              <a:buChar char="Ø"/>
            </a:pPr>
            <a:endParaRPr lang="es-ES" sz="2000" dirty="0"/>
          </a:p>
          <a:p>
            <a:pPr algn="just"/>
            <a:br>
              <a:rPr lang="es-CR" dirty="0"/>
            </a:br>
            <a:endParaRPr lang="es-CR" dirty="0"/>
          </a:p>
        </p:txBody>
      </p:sp>
    </p:spTree>
    <p:extLst>
      <p:ext uri="{BB962C8B-B14F-4D97-AF65-F5344CB8AC3E}">
        <p14:creationId xmlns:p14="http://schemas.microsoft.com/office/powerpoint/2010/main" val="4026626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539552" y="210126"/>
            <a:ext cx="8208912" cy="461665"/>
          </a:xfrm>
          <a:prstGeom prst="rect">
            <a:avLst/>
          </a:prstGeom>
          <a:noFill/>
        </p:spPr>
        <p:txBody>
          <a:bodyPr wrap="square" rtlCol="0">
            <a:spAutoFit/>
          </a:bodyPr>
          <a:lstStyle/>
          <a:p>
            <a:pPr algn="ctr"/>
            <a:r>
              <a:rPr lang="es-CR" sz="2400" b="1" dirty="0"/>
              <a:t>ANTECEDENTES (cont.)</a:t>
            </a:r>
          </a:p>
        </p:txBody>
      </p:sp>
      <p:sp>
        <p:nvSpPr>
          <p:cNvPr id="19" name="18 Flecha derecha"/>
          <p:cNvSpPr/>
          <p:nvPr/>
        </p:nvSpPr>
        <p:spPr>
          <a:xfrm>
            <a:off x="1043608" y="620688"/>
            <a:ext cx="7920880" cy="72008"/>
          </a:xfrm>
          <a:prstGeom prst="rightArrow">
            <a:avLst/>
          </a:prstGeom>
          <a:solidFill>
            <a:srgbClr val="F6C448"/>
          </a:solidFill>
          <a:ln w="6350"/>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R"/>
          </a:p>
        </p:txBody>
      </p:sp>
      <p:sp>
        <p:nvSpPr>
          <p:cNvPr id="8" name="7 CuadroTexto"/>
          <p:cNvSpPr txBox="1"/>
          <p:nvPr/>
        </p:nvSpPr>
        <p:spPr>
          <a:xfrm>
            <a:off x="539552" y="985946"/>
            <a:ext cx="8064896" cy="3416320"/>
          </a:xfrm>
          <a:prstGeom prst="rect">
            <a:avLst/>
          </a:prstGeom>
          <a:noFill/>
        </p:spPr>
        <p:txBody>
          <a:bodyPr wrap="square" rtlCol="0">
            <a:spAutoFit/>
          </a:bodyPr>
          <a:lstStyle/>
          <a:p>
            <a:pPr marL="285750" lvl="0" indent="-285750" algn="just">
              <a:buFont typeface="Wingdings" panose="05000000000000000000" pitchFamily="2" charset="2"/>
              <a:buChar char="Ø"/>
            </a:pPr>
            <a:endParaRPr lang="es-ES" sz="2000" dirty="0"/>
          </a:p>
          <a:p>
            <a:pPr marL="285750" lvl="0" indent="-285750" algn="just">
              <a:buFont typeface="Wingdings" panose="05000000000000000000" pitchFamily="2" charset="2"/>
              <a:buChar char="Ø"/>
            </a:pPr>
            <a:r>
              <a:rPr lang="es-ES" sz="2000" dirty="0"/>
              <a:t>Transitorio V (cont.)</a:t>
            </a:r>
          </a:p>
          <a:p>
            <a:pPr lvl="0" algn="just"/>
            <a:endParaRPr lang="es-ES" sz="2000" dirty="0"/>
          </a:p>
          <a:p>
            <a:pPr lvl="0" algn="just"/>
            <a:r>
              <a:rPr lang="es-CR" sz="2000" dirty="0"/>
              <a:t>Asimismo, los servicios mencionados en el párrafo anterior estarán sujetos a una tarifa reducida del cuatro por ciento (4%) durante el segundo año de vigencia de esta ley, la cual se incrementará en cuatro puntos porcentuales para el tercer año de vigencia de esta ley.  A partir del cuarto año de vigencia de la presente ley se aplicará la tarifa general del impuesto al valor agregado prevista en el artículo 10 de esta ley.</a:t>
            </a:r>
          </a:p>
          <a:p>
            <a:pPr algn="just"/>
            <a:br>
              <a:rPr lang="es-CR" dirty="0"/>
            </a:br>
            <a:endParaRPr lang="es-CR" dirty="0"/>
          </a:p>
        </p:txBody>
      </p:sp>
    </p:spTree>
    <p:extLst>
      <p:ext uri="{BB962C8B-B14F-4D97-AF65-F5344CB8AC3E}">
        <p14:creationId xmlns:p14="http://schemas.microsoft.com/office/powerpoint/2010/main" val="17386591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539552" y="210126"/>
            <a:ext cx="8208912" cy="461665"/>
          </a:xfrm>
          <a:prstGeom prst="rect">
            <a:avLst/>
          </a:prstGeom>
          <a:noFill/>
        </p:spPr>
        <p:txBody>
          <a:bodyPr wrap="square" rtlCol="0">
            <a:spAutoFit/>
          </a:bodyPr>
          <a:lstStyle/>
          <a:p>
            <a:pPr algn="ctr"/>
            <a:r>
              <a:rPr lang="es-CR" sz="2400" b="1" dirty="0"/>
              <a:t>ANTECEDENTES (cont.)</a:t>
            </a:r>
          </a:p>
        </p:txBody>
      </p:sp>
      <p:sp>
        <p:nvSpPr>
          <p:cNvPr id="19" name="18 Flecha derecha"/>
          <p:cNvSpPr/>
          <p:nvPr/>
        </p:nvSpPr>
        <p:spPr>
          <a:xfrm>
            <a:off x="1043608" y="620688"/>
            <a:ext cx="7920880" cy="72008"/>
          </a:xfrm>
          <a:prstGeom prst="rightArrow">
            <a:avLst/>
          </a:prstGeom>
          <a:solidFill>
            <a:srgbClr val="F6C448"/>
          </a:solidFill>
          <a:ln w="6350"/>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R"/>
          </a:p>
        </p:txBody>
      </p:sp>
      <p:sp>
        <p:nvSpPr>
          <p:cNvPr id="8" name="7 CuadroTexto"/>
          <p:cNvSpPr txBox="1"/>
          <p:nvPr/>
        </p:nvSpPr>
        <p:spPr>
          <a:xfrm>
            <a:off x="539552" y="985946"/>
            <a:ext cx="8064896" cy="3477875"/>
          </a:xfrm>
          <a:prstGeom prst="rect">
            <a:avLst/>
          </a:prstGeom>
          <a:noFill/>
        </p:spPr>
        <p:txBody>
          <a:bodyPr wrap="square" rtlCol="0">
            <a:spAutoFit/>
          </a:bodyPr>
          <a:lstStyle/>
          <a:p>
            <a:pPr marL="285750" lvl="0" indent="-285750" algn="just">
              <a:buFont typeface="Wingdings" panose="05000000000000000000" pitchFamily="2" charset="2"/>
              <a:buChar char="Ø"/>
            </a:pPr>
            <a:endParaRPr lang="es-ES" sz="2000" dirty="0"/>
          </a:p>
          <a:p>
            <a:pPr marL="285750" lvl="0" indent="-285750" algn="just">
              <a:buFont typeface="Wingdings" panose="05000000000000000000" pitchFamily="2" charset="2"/>
              <a:buChar char="Ø"/>
            </a:pPr>
            <a:r>
              <a:rPr lang="es-ES" sz="2000" dirty="0"/>
              <a:t>Transitorio V (cont.)</a:t>
            </a:r>
          </a:p>
          <a:p>
            <a:pPr lvl="0" algn="just"/>
            <a:endParaRPr lang="es-ES" sz="2000" dirty="0"/>
          </a:p>
          <a:p>
            <a:pPr lvl="0" algn="just"/>
            <a:r>
              <a:rPr lang="es-CR" sz="2000" dirty="0"/>
              <a:t>Durante el lapso que rija la aplicación de la exención y la tarifa reducida del impuesto prevista en este transitorio, los servicios que no se encuentren registrados en los términos aquí previstos estarán sujetos a la tarifa establecida en el artículo 10 de esta ley.  El Colegio Federado de Ingenieros y de Arquitectos de Costa Rica suministrará la información correspondiente, de la forma y en las condiciones que determine la Administración Tributaria.</a:t>
            </a:r>
          </a:p>
          <a:p>
            <a:pPr lvl="0" algn="just"/>
            <a:endParaRPr lang="es-CR" sz="2000" dirty="0"/>
          </a:p>
          <a:p>
            <a:pPr lvl="0" algn="just"/>
            <a:endParaRPr lang="es-ES" sz="2000" dirty="0"/>
          </a:p>
        </p:txBody>
      </p:sp>
    </p:spTree>
    <p:extLst>
      <p:ext uri="{BB962C8B-B14F-4D97-AF65-F5344CB8AC3E}">
        <p14:creationId xmlns:p14="http://schemas.microsoft.com/office/powerpoint/2010/main" val="1405852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539552" y="210126"/>
            <a:ext cx="8208912" cy="461665"/>
          </a:xfrm>
          <a:prstGeom prst="rect">
            <a:avLst/>
          </a:prstGeom>
          <a:noFill/>
        </p:spPr>
        <p:txBody>
          <a:bodyPr wrap="square" rtlCol="0">
            <a:spAutoFit/>
          </a:bodyPr>
          <a:lstStyle/>
          <a:p>
            <a:pPr algn="ctr"/>
            <a:r>
              <a:rPr lang="es-CR" sz="2400" b="1" dirty="0"/>
              <a:t>ANTECEDENTES (cont.)</a:t>
            </a:r>
          </a:p>
        </p:txBody>
      </p:sp>
      <p:sp>
        <p:nvSpPr>
          <p:cNvPr id="19" name="18 Flecha derecha"/>
          <p:cNvSpPr/>
          <p:nvPr/>
        </p:nvSpPr>
        <p:spPr>
          <a:xfrm>
            <a:off x="1043608" y="620688"/>
            <a:ext cx="7920880" cy="72008"/>
          </a:xfrm>
          <a:prstGeom prst="rightArrow">
            <a:avLst/>
          </a:prstGeom>
          <a:solidFill>
            <a:srgbClr val="F6C448"/>
          </a:solidFill>
          <a:ln w="6350"/>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R"/>
          </a:p>
        </p:txBody>
      </p:sp>
      <p:sp>
        <p:nvSpPr>
          <p:cNvPr id="8" name="7 CuadroTexto"/>
          <p:cNvSpPr txBox="1"/>
          <p:nvPr/>
        </p:nvSpPr>
        <p:spPr>
          <a:xfrm>
            <a:off x="539552" y="985946"/>
            <a:ext cx="8064896" cy="3754874"/>
          </a:xfrm>
          <a:prstGeom prst="rect">
            <a:avLst/>
          </a:prstGeom>
          <a:noFill/>
        </p:spPr>
        <p:txBody>
          <a:bodyPr wrap="square" rtlCol="0">
            <a:spAutoFit/>
          </a:bodyPr>
          <a:lstStyle/>
          <a:p>
            <a:pPr marL="285750" lvl="0" indent="-285750" algn="just">
              <a:buFont typeface="Wingdings" panose="05000000000000000000" pitchFamily="2" charset="2"/>
              <a:buChar char="Ø"/>
            </a:pPr>
            <a:endParaRPr lang="es-ES" sz="2000" dirty="0"/>
          </a:p>
          <a:p>
            <a:pPr marL="285750" lvl="0" indent="-285750" algn="just">
              <a:buFont typeface="Wingdings" panose="05000000000000000000" pitchFamily="2" charset="2"/>
              <a:buChar char="Ø"/>
            </a:pPr>
            <a:r>
              <a:rPr lang="es-CR" sz="2000" b="1" dirty="0"/>
              <a:t>Reglamento N° 41779 de la Ley del Impuesto sobre el Valor Agregado, </a:t>
            </a:r>
            <a:r>
              <a:rPr lang="es-CR" sz="2000" dirty="0"/>
              <a:t>publicado en el Alcance 129 de La Gaceta de 11 de junio de 2019.</a:t>
            </a:r>
          </a:p>
          <a:p>
            <a:pPr lvl="0" algn="just"/>
            <a:endParaRPr lang="es-CR" sz="2000" dirty="0"/>
          </a:p>
          <a:p>
            <a:pPr marL="285750" lvl="0" indent="-285750" algn="just">
              <a:buFont typeface="Wingdings" panose="05000000000000000000" pitchFamily="2" charset="2"/>
              <a:buChar char="Ø"/>
            </a:pPr>
            <a:r>
              <a:rPr lang="es-CR" sz="2000" dirty="0"/>
              <a:t>El artículo 9 de la Ley 9635, en el inciso 3) indica que no estarán sujetos al impuesto del IVA </a:t>
            </a:r>
            <a:r>
              <a:rPr lang="es-CR" sz="2000" b="1" dirty="0"/>
              <a:t>“Los traspasos de bienes inmuebles y muebles registrales gravados con el impuesto a la transferencia” </a:t>
            </a:r>
            <a:r>
              <a:rPr lang="es-CR" sz="2000" dirty="0"/>
              <a:t>(Ley N° 6999 y sus reformas, y Ley N° 7088 y sus reformas).</a:t>
            </a:r>
          </a:p>
          <a:p>
            <a:pPr marL="285750" lvl="0" indent="-285750" algn="just">
              <a:buFont typeface="Wingdings" panose="05000000000000000000" pitchFamily="2" charset="2"/>
              <a:buChar char="Ø"/>
            </a:pPr>
            <a:endParaRPr lang="es-CR" sz="2000" dirty="0"/>
          </a:p>
          <a:p>
            <a:pPr marL="285750" indent="-285750" algn="just">
              <a:buFont typeface="Wingdings" panose="05000000000000000000" pitchFamily="2" charset="2"/>
              <a:buChar char="Ø"/>
            </a:pPr>
            <a:r>
              <a:rPr lang="es-CR" sz="2000" dirty="0"/>
              <a:t>Los requerimientos de los contribuyentes se encuentran regulados entre los artículos 4 al 7 de la Ley 9635.</a:t>
            </a:r>
          </a:p>
          <a:p>
            <a:pPr marL="285750" lvl="0" indent="-285750" algn="just">
              <a:buFont typeface="Wingdings" panose="05000000000000000000" pitchFamily="2" charset="2"/>
              <a:buChar char="Ø"/>
            </a:pPr>
            <a:endParaRPr lang="es-CR" dirty="0"/>
          </a:p>
        </p:txBody>
      </p:sp>
    </p:spTree>
    <p:extLst>
      <p:ext uri="{BB962C8B-B14F-4D97-AF65-F5344CB8AC3E}">
        <p14:creationId xmlns:p14="http://schemas.microsoft.com/office/powerpoint/2010/main" val="4265515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539552" y="210126"/>
            <a:ext cx="8208912" cy="461665"/>
          </a:xfrm>
          <a:prstGeom prst="rect">
            <a:avLst/>
          </a:prstGeom>
          <a:noFill/>
        </p:spPr>
        <p:txBody>
          <a:bodyPr wrap="square" rtlCol="0">
            <a:spAutoFit/>
          </a:bodyPr>
          <a:lstStyle/>
          <a:p>
            <a:pPr algn="ctr"/>
            <a:r>
              <a:rPr lang="es-CR" sz="2400" b="1" dirty="0"/>
              <a:t>REQUERIMIENTOS DE LOS CONTRIBUYENTES</a:t>
            </a:r>
          </a:p>
        </p:txBody>
      </p:sp>
      <p:sp>
        <p:nvSpPr>
          <p:cNvPr id="19" name="18 Flecha derecha"/>
          <p:cNvSpPr/>
          <p:nvPr/>
        </p:nvSpPr>
        <p:spPr>
          <a:xfrm>
            <a:off x="1043608" y="620688"/>
            <a:ext cx="7920880" cy="72008"/>
          </a:xfrm>
          <a:prstGeom prst="rightArrow">
            <a:avLst/>
          </a:prstGeom>
          <a:solidFill>
            <a:srgbClr val="F6C448"/>
          </a:solidFill>
          <a:ln w="6350"/>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R"/>
          </a:p>
        </p:txBody>
      </p:sp>
      <p:sp>
        <p:nvSpPr>
          <p:cNvPr id="8" name="7 CuadroTexto"/>
          <p:cNvSpPr txBox="1"/>
          <p:nvPr/>
        </p:nvSpPr>
        <p:spPr>
          <a:xfrm>
            <a:off x="539552" y="985946"/>
            <a:ext cx="8064896" cy="3939540"/>
          </a:xfrm>
          <a:prstGeom prst="rect">
            <a:avLst/>
          </a:prstGeom>
          <a:noFill/>
        </p:spPr>
        <p:txBody>
          <a:bodyPr wrap="square" rtlCol="0">
            <a:spAutoFit/>
          </a:bodyPr>
          <a:lstStyle/>
          <a:p>
            <a:pPr marL="285750" lvl="0" indent="-285750" algn="just">
              <a:buFont typeface="Wingdings" panose="05000000000000000000" pitchFamily="2" charset="2"/>
              <a:buChar char="Ø"/>
            </a:pPr>
            <a:r>
              <a:rPr lang="es-CR" sz="2000" dirty="0"/>
              <a:t>Actores del SFNV que deberán estar inscritos ante el Ministerio de Hacienda, para emitir facturas y disfrutar de las deducciones fiscales: servicios de ingeniería (diseño y planos constructivos, dirección técnica, fiscalización de inversiones, inspección, topografía, subcontratos, entre otros), servicios legales y servicios sociales.</a:t>
            </a:r>
          </a:p>
          <a:p>
            <a:pPr lvl="0" algn="just"/>
            <a:endParaRPr lang="es-CR" sz="2000" dirty="0"/>
          </a:p>
          <a:p>
            <a:pPr marL="285750" lvl="0" indent="-285750" algn="just">
              <a:buFont typeface="Wingdings" panose="05000000000000000000" pitchFamily="2" charset="2"/>
              <a:buChar char="Ø"/>
            </a:pPr>
            <a:r>
              <a:rPr lang="es-CR" sz="2000" dirty="0"/>
              <a:t>En resumen, los distintos actores del SFNV, deberán:</a:t>
            </a:r>
          </a:p>
          <a:p>
            <a:pPr lvl="0" algn="just"/>
            <a:endParaRPr lang="es-CR" sz="1000" dirty="0"/>
          </a:p>
          <a:p>
            <a:pPr marL="914400" lvl="1" indent="-457200" algn="just">
              <a:buFont typeface="+mj-lt"/>
              <a:buAutoNum type="alphaLcPeriod"/>
            </a:pPr>
            <a:r>
              <a:rPr lang="es-CR" sz="2000" dirty="0"/>
              <a:t>Inscribirse como contribuyente ante el Ministerio de Hacienda.</a:t>
            </a:r>
          </a:p>
          <a:p>
            <a:pPr marL="914400" lvl="1" indent="-457200" algn="just">
              <a:buFont typeface="+mj-lt"/>
              <a:buAutoNum type="alphaLcPeriod"/>
            </a:pPr>
            <a:r>
              <a:rPr lang="es-CR" sz="2000" dirty="0"/>
              <a:t>Emitir facturas timbradas electrónicas.</a:t>
            </a:r>
          </a:p>
          <a:p>
            <a:pPr marL="914400" lvl="1" indent="-457200" algn="just">
              <a:buFont typeface="+mj-lt"/>
              <a:buAutoNum type="alphaLcPeriod"/>
            </a:pPr>
            <a:r>
              <a:rPr lang="es-CR" sz="2000" dirty="0"/>
              <a:t>Presentar declaraciones mensuales ante el Ministerio de Hacienda.</a:t>
            </a:r>
          </a:p>
          <a:p>
            <a:pPr marL="914400" lvl="1" indent="-457200" algn="just">
              <a:buFont typeface="+mj-lt"/>
              <a:buAutoNum type="alphaLcPeriod"/>
            </a:pPr>
            <a:r>
              <a:rPr lang="es-CR" sz="2000" dirty="0"/>
              <a:t>Mantenerse en estado de contribuyente activo y no moroso.</a:t>
            </a:r>
          </a:p>
          <a:p>
            <a:pPr lvl="1" algn="just"/>
            <a:endParaRPr lang="es-CR" sz="2000" dirty="0"/>
          </a:p>
        </p:txBody>
      </p:sp>
    </p:spTree>
    <p:extLst>
      <p:ext uri="{BB962C8B-B14F-4D97-AF65-F5344CB8AC3E}">
        <p14:creationId xmlns:p14="http://schemas.microsoft.com/office/powerpoint/2010/main" val="9251160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539552" y="210126"/>
            <a:ext cx="8208912" cy="461665"/>
          </a:xfrm>
          <a:prstGeom prst="rect">
            <a:avLst/>
          </a:prstGeom>
          <a:noFill/>
        </p:spPr>
        <p:txBody>
          <a:bodyPr wrap="square" rtlCol="0">
            <a:spAutoFit/>
          </a:bodyPr>
          <a:lstStyle/>
          <a:p>
            <a:pPr algn="ctr"/>
            <a:r>
              <a:rPr lang="es-CR" sz="2400" b="1" dirty="0"/>
              <a:t>PROPÓSITO DE LOS INTERMEDIARIOS</a:t>
            </a:r>
          </a:p>
        </p:txBody>
      </p:sp>
      <p:sp>
        <p:nvSpPr>
          <p:cNvPr id="19" name="18 Flecha derecha"/>
          <p:cNvSpPr/>
          <p:nvPr/>
        </p:nvSpPr>
        <p:spPr>
          <a:xfrm>
            <a:off x="1043608" y="620688"/>
            <a:ext cx="7920880" cy="72008"/>
          </a:xfrm>
          <a:prstGeom prst="rightArrow">
            <a:avLst/>
          </a:prstGeom>
          <a:solidFill>
            <a:srgbClr val="F6C448"/>
          </a:solidFill>
          <a:ln w="6350"/>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R"/>
          </a:p>
        </p:txBody>
      </p:sp>
      <p:sp>
        <p:nvSpPr>
          <p:cNvPr id="8" name="7 CuadroTexto"/>
          <p:cNvSpPr txBox="1"/>
          <p:nvPr/>
        </p:nvSpPr>
        <p:spPr>
          <a:xfrm>
            <a:off x="539552" y="985946"/>
            <a:ext cx="8064896" cy="2862322"/>
          </a:xfrm>
          <a:prstGeom prst="rect">
            <a:avLst/>
          </a:prstGeom>
          <a:noFill/>
        </p:spPr>
        <p:txBody>
          <a:bodyPr wrap="square" rtlCol="0">
            <a:spAutoFit/>
          </a:bodyPr>
          <a:lstStyle/>
          <a:p>
            <a:pPr marL="285750" lvl="0" indent="-285750" algn="just">
              <a:buFont typeface="Wingdings" panose="05000000000000000000" pitchFamily="2" charset="2"/>
              <a:buChar char="Ø"/>
            </a:pPr>
            <a:r>
              <a:rPr lang="es-CR" sz="2000" dirty="0"/>
              <a:t>Los distintos actores en las cadenas de producción cumplen con un papel de agente recaudador de impuestos del Ministerio de Hacienda (en el tanto se encuentren inscritos y vigentes).</a:t>
            </a:r>
          </a:p>
          <a:p>
            <a:pPr marL="285750" lvl="0" indent="-285750" algn="just">
              <a:buFont typeface="Wingdings" panose="05000000000000000000" pitchFamily="2" charset="2"/>
              <a:buChar char="Ø"/>
            </a:pPr>
            <a:endParaRPr lang="es-CR" sz="2000" dirty="0"/>
          </a:p>
          <a:p>
            <a:pPr marL="285750" lvl="0" indent="-285750" algn="just">
              <a:buFont typeface="Wingdings" panose="05000000000000000000" pitchFamily="2" charset="2"/>
              <a:buChar char="Ø"/>
            </a:pPr>
            <a:r>
              <a:rPr lang="es-CR" sz="2000" dirty="0"/>
              <a:t>En el artículo 7 de la Ley 9635 se indica que las facturas a extender deben incluir por separado el precio de venta y el </a:t>
            </a:r>
            <a:r>
              <a:rPr lang="es-CR" sz="2000" b="1" dirty="0"/>
              <a:t>impuesto correspondiente</a:t>
            </a:r>
            <a:r>
              <a:rPr lang="es-CR" sz="2000" dirty="0"/>
              <a:t>.  Esta estructura se adoptó en los formatos de presupuestos de viviendas y obras de infraestructura.</a:t>
            </a:r>
          </a:p>
          <a:p>
            <a:pPr lvl="1" algn="just"/>
            <a:endParaRPr lang="es-CR" sz="2000" dirty="0"/>
          </a:p>
        </p:txBody>
      </p:sp>
    </p:spTree>
    <p:extLst>
      <p:ext uri="{BB962C8B-B14F-4D97-AF65-F5344CB8AC3E}">
        <p14:creationId xmlns:p14="http://schemas.microsoft.com/office/powerpoint/2010/main" val="5296149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539552" y="210126"/>
            <a:ext cx="8208912" cy="461665"/>
          </a:xfrm>
          <a:prstGeom prst="rect">
            <a:avLst/>
          </a:prstGeom>
          <a:noFill/>
        </p:spPr>
        <p:txBody>
          <a:bodyPr wrap="square" rtlCol="0">
            <a:spAutoFit/>
          </a:bodyPr>
          <a:lstStyle/>
          <a:p>
            <a:pPr algn="ctr"/>
            <a:r>
              <a:rPr lang="es-CR" sz="2400" b="1" dirty="0"/>
              <a:t>Cobro del IVA en la estructura de casos habitacionales del SFNV</a:t>
            </a:r>
          </a:p>
        </p:txBody>
      </p:sp>
      <p:sp>
        <p:nvSpPr>
          <p:cNvPr id="19" name="18 Flecha derecha"/>
          <p:cNvSpPr/>
          <p:nvPr/>
        </p:nvSpPr>
        <p:spPr>
          <a:xfrm>
            <a:off x="1043608" y="620688"/>
            <a:ext cx="7920880" cy="72008"/>
          </a:xfrm>
          <a:prstGeom prst="rightArrow">
            <a:avLst/>
          </a:prstGeom>
          <a:solidFill>
            <a:srgbClr val="F6C448"/>
          </a:solidFill>
          <a:ln w="6350"/>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R"/>
          </a:p>
        </p:txBody>
      </p:sp>
      <p:sp>
        <p:nvSpPr>
          <p:cNvPr id="2" name="1 CuadroTexto"/>
          <p:cNvSpPr txBox="1"/>
          <p:nvPr/>
        </p:nvSpPr>
        <p:spPr>
          <a:xfrm>
            <a:off x="4355976" y="836712"/>
            <a:ext cx="864096" cy="553998"/>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lang="es-CR" sz="3000" b="1" dirty="0"/>
              <a:t>IVA</a:t>
            </a:r>
            <a:endParaRPr lang="es-ES" sz="3000" b="1" dirty="0"/>
          </a:p>
        </p:txBody>
      </p:sp>
      <p:cxnSp>
        <p:nvCxnSpPr>
          <p:cNvPr id="7" name="6 Conector angular"/>
          <p:cNvCxnSpPr>
            <a:stCxn id="2" idx="2"/>
            <a:endCxn id="15" idx="1"/>
          </p:cNvCxnSpPr>
          <p:nvPr/>
        </p:nvCxnSpPr>
        <p:spPr>
          <a:xfrm rot="16200000" flipH="1">
            <a:off x="5624934" y="553800"/>
            <a:ext cx="443891" cy="2117710"/>
          </a:xfrm>
          <a:prstGeom prst="bentConnector2">
            <a:avLst/>
          </a:prstGeom>
          <a:ln>
            <a:tailEnd type="arrow"/>
          </a:ln>
        </p:spPr>
        <p:style>
          <a:lnRef idx="3">
            <a:schemeClr val="dk1"/>
          </a:lnRef>
          <a:fillRef idx="0">
            <a:schemeClr val="dk1"/>
          </a:fillRef>
          <a:effectRef idx="2">
            <a:schemeClr val="dk1"/>
          </a:effectRef>
          <a:fontRef idx="minor">
            <a:schemeClr val="tx1"/>
          </a:fontRef>
        </p:style>
      </p:cxnSp>
      <p:cxnSp>
        <p:nvCxnSpPr>
          <p:cNvPr id="11" name="10 Conector angular"/>
          <p:cNvCxnSpPr>
            <a:stCxn id="2" idx="2"/>
            <a:endCxn id="17" idx="3"/>
          </p:cNvCxnSpPr>
          <p:nvPr/>
        </p:nvCxnSpPr>
        <p:spPr>
          <a:xfrm rot="5400000">
            <a:off x="3272406" y="318982"/>
            <a:ext cx="443890" cy="2587346"/>
          </a:xfrm>
          <a:prstGeom prst="bentConnector2">
            <a:avLst/>
          </a:prstGeom>
          <a:ln>
            <a:tailEnd type="arrow"/>
          </a:ln>
        </p:spPr>
        <p:style>
          <a:lnRef idx="3">
            <a:schemeClr val="dk1"/>
          </a:lnRef>
          <a:fillRef idx="0">
            <a:schemeClr val="dk1"/>
          </a:fillRef>
          <a:effectRef idx="2">
            <a:schemeClr val="dk1"/>
          </a:effectRef>
          <a:fontRef idx="minor">
            <a:schemeClr val="tx1"/>
          </a:fontRef>
        </p:style>
      </p:cxnSp>
      <p:sp>
        <p:nvSpPr>
          <p:cNvPr id="15" name="14 CuadroTexto"/>
          <p:cNvSpPr txBox="1"/>
          <p:nvPr/>
        </p:nvSpPr>
        <p:spPr>
          <a:xfrm>
            <a:off x="6905734" y="1511435"/>
            <a:ext cx="1512168" cy="64633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pPr algn="ctr"/>
            <a:r>
              <a:rPr lang="es-CR" dirty="0"/>
              <a:t>No hay presupuestos</a:t>
            </a:r>
            <a:endParaRPr lang="es-ES" dirty="0"/>
          </a:p>
        </p:txBody>
      </p:sp>
      <p:sp>
        <p:nvSpPr>
          <p:cNvPr id="17" name="16 CuadroTexto"/>
          <p:cNvSpPr txBox="1"/>
          <p:nvPr/>
        </p:nvSpPr>
        <p:spPr>
          <a:xfrm>
            <a:off x="611560" y="1511434"/>
            <a:ext cx="1589118" cy="64633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pPr algn="ctr"/>
            <a:r>
              <a:rPr lang="es-CR" dirty="0"/>
              <a:t>Hay presupuesto(s)</a:t>
            </a:r>
            <a:endParaRPr lang="es-ES" dirty="0"/>
          </a:p>
        </p:txBody>
      </p:sp>
      <p:cxnSp>
        <p:nvCxnSpPr>
          <p:cNvPr id="27" name="26 Conector angular"/>
          <p:cNvCxnSpPr>
            <a:stCxn id="17" idx="2"/>
            <a:endCxn id="33" idx="1"/>
          </p:cNvCxnSpPr>
          <p:nvPr/>
        </p:nvCxnSpPr>
        <p:spPr>
          <a:xfrm rot="16200000" flipH="1">
            <a:off x="455248" y="3108636"/>
            <a:ext cx="2259315" cy="357572"/>
          </a:xfrm>
          <a:prstGeom prst="bentConnector2">
            <a:avLst/>
          </a:prstGeom>
          <a:ln>
            <a:tailEnd type="arrow"/>
          </a:ln>
        </p:spPr>
        <p:style>
          <a:lnRef idx="3">
            <a:schemeClr val="dk1"/>
          </a:lnRef>
          <a:fillRef idx="0">
            <a:schemeClr val="dk1"/>
          </a:fillRef>
          <a:effectRef idx="2">
            <a:schemeClr val="dk1"/>
          </a:effectRef>
          <a:fontRef idx="minor">
            <a:schemeClr val="tx1"/>
          </a:fontRef>
        </p:style>
      </p:cxnSp>
      <p:sp>
        <p:nvSpPr>
          <p:cNvPr id="33" name="32 CuadroTexto"/>
          <p:cNvSpPr txBox="1"/>
          <p:nvPr/>
        </p:nvSpPr>
        <p:spPr>
          <a:xfrm>
            <a:off x="1763691" y="2708920"/>
            <a:ext cx="2880317" cy="3416320"/>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just"/>
            <a:r>
              <a:rPr lang="es-CR" dirty="0"/>
              <a:t>Opciones:</a:t>
            </a:r>
          </a:p>
          <a:p>
            <a:pPr marL="342900" indent="-342900" algn="just">
              <a:buAutoNum type="alphaLcPeriod"/>
            </a:pPr>
            <a:r>
              <a:rPr lang="es-CR" dirty="0"/>
              <a:t>Sólo presupuesto de infraestructura</a:t>
            </a:r>
          </a:p>
          <a:p>
            <a:pPr marL="342900" indent="-342900" algn="just">
              <a:buAutoNum type="alphaLcPeriod"/>
            </a:pPr>
            <a:r>
              <a:rPr lang="es-CR" dirty="0"/>
              <a:t>Presupuesto de infraestructura y presupuesto de viviendas (finca se paga vía mercado)*</a:t>
            </a:r>
          </a:p>
          <a:p>
            <a:pPr marL="342900" indent="-342900" algn="just">
              <a:buAutoNum type="alphaLcPeriod"/>
            </a:pPr>
            <a:r>
              <a:rPr lang="es-CR" dirty="0"/>
              <a:t>Presupuesto de viviendas (terrenos urbanizados se paga vía mercado)*</a:t>
            </a:r>
            <a:endParaRPr lang="es-ES" dirty="0"/>
          </a:p>
        </p:txBody>
      </p:sp>
      <p:cxnSp>
        <p:nvCxnSpPr>
          <p:cNvPr id="43" name="42 Conector angular"/>
          <p:cNvCxnSpPr>
            <a:stCxn id="15" idx="3"/>
            <a:endCxn id="46" idx="3"/>
          </p:cNvCxnSpPr>
          <p:nvPr/>
        </p:nvCxnSpPr>
        <p:spPr>
          <a:xfrm>
            <a:off x="8417902" y="1834601"/>
            <a:ext cx="12700" cy="1197485"/>
          </a:xfrm>
          <a:prstGeom prst="bentConnector3">
            <a:avLst>
              <a:gd name="adj1" fmla="val 2640000"/>
            </a:avLst>
          </a:prstGeom>
          <a:ln>
            <a:tailEnd type="arrow"/>
          </a:ln>
        </p:spPr>
        <p:style>
          <a:lnRef idx="3">
            <a:schemeClr val="dk1"/>
          </a:lnRef>
          <a:fillRef idx="0">
            <a:schemeClr val="dk1"/>
          </a:fillRef>
          <a:effectRef idx="2">
            <a:schemeClr val="dk1"/>
          </a:effectRef>
          <a:fontRef idx="minor">
            <a:schemeClr val="tx1"/>
          </a:fontRef>
        </p:style>
      </p:cxnSp>
      <p:sp>
        <p:nvSpPr>
          <p:cNvPr id="46" name="45 CuadroTexto"/>
          <p:cNvSpPr txBox="1"/>
          <p:nvPr/>
        </p:nvSpPr>
        <p:spPr>
          <a:xfrm>
            <a:off x="5537585" y="2708920"/>
            <a:ext cx="2880317" cy="646331"/>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marL="285750" indent="-285750" algn="just">
              <a:buFont typeface="Wingdings" panose="05000000000000000000" pitchFamily="2" charset="2"/>
              <a:buChar char="Ø"/>
            </a:pPr>
            <a:r>
              <a:rPr lang="es-CR" dirty="0"/>
              <a:t>Terrenos y viviendas se pagan vía mercado*</a:t>
            </a:r>
            <a:endParaRPr lang="es-ES" dirty="0"/>
          </a:p>
        </p:txBody>
      </p:sp>
      <p:sp>
        <p:nvSpPr>
          <p:cNvPr id="58" name="57 CuadroTexto"/>
          <p:cNvSpPr txBox="1"/>
          <p:nvPr/>
        </p:nvSpPr>
        <p:spPr>
          <a:xfrm>
            <a:off x="5724129" y="4725144"/>
            <a:ext cx="2880317" cy="584775"/>
          </a:xfrm>
          <a:prstGeom prst="rect">
            <a:avLst/>
          </a:prstGeom>
          <a:noFill/>
        </p:spPr>
        <p:txBody>
          <a:bodyPr wrap="square" rtlCol="0">
            <a:spAutoFit/>
          </a:bodyPr>
          <a:lstStyle/>
          <a:p>
            <a:pPr algn="just"/>
            <a:r>
              <a:rPr lang="es-CR" sz="1600" dirty="0"/>
              <a:t>* Considerar en las estimaciones el transitorio V de la Ley 9635</a:t>
            </a:r>
          </a:p>
        </p:txBody>
      </p:sp>
    </p:spTree>
    <p:extLst>
      <p:ext uri="{BB962C8B-B14F-4D97-AF65-F5344CB8AC3E}">
        <p14:creationId xmlns:p14="http://schemas.microsoft.com/office/powerpoint/2010/main" val="163314851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872AA6DED1D80C4CBA45F0DA3B945621" ma:contentTypeVersion="0" ma:contentTypeDescription="Crear nuevo documento." ma:contentTypeScope="" ma:versionID="455eb11ceebac231aea3f8319a67d31e">
  <xsd:schema xmlns:xsd="http://www.w3.org/2001/XMLSchema" xmlns:xs="http://www.w3.org/2001/XMLSchema" xmlns:p="http://schemas.microsoft.com/office/2006/metadata/properties" xmlns:ns2="41551507-c6c2-4439-8245-b45162c1c2ef" targetNamespace="http://schemas.microsoft.com/office/2006/metadata/properties" ma:root="true" ma:fieldsID="a23946479b8a7733c060602e37617585" ns2:_="">
    <xsd:import namespace="41551507-c6c2-4439-8245-b45162c1c2ef"/>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1551507-c6c2-4439-8245-b45162c1c2ef" elementFormDefault="qualified">
    <xsd:import namespace="http://schemas.microsoft.com/office/2006/documentManagement/types"/>
    <xsd:import namespace="http://schemas.microsoft.com/office/infopath/2007/PartnerControls"/>
    <xsd:element name="_dlc_DocId" ma:index="8" nillable="true" ma:displayName="Valor de Id. de documento" ma:description="El valor del identificador de documento asignado a este elemento." ma:internalName="_dlc_DocId" ma:readOnly="true">
      <xsd:simpleType>
        <xsd:restriction base="dms:Text"/>
      </xsd:simpleType>
    </xsd:element>
    <xsd:element name="_dlc_DocIdUrl" ma:index="9" nillable="true" ma:displayName="Id. de documento" ma:description="Vínculo permanente a este documento."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Identificador persistente" ma:description="Mantener el identificador al agregar."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dlc_DocId xmlns="41551507-c6c2-4439-8245-b45162c1c2ef">RVRTU55VRH5R-30-558</_dlc_DocId>
    <_dlc_DocIdUrl xmlns="41551507-c6c2-4439-8245-b45162c1c2ef">
      <Url>http://intranet/informacion/_layouts/DocIdRedir.aspx?ID=RVRTU55VRH5R-30-558</Url>
      <Description>RVRTU55VRH5R-30-558</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64E4E137-2399-400E-8CEC-2FBF68F7D2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1551507-c6c2-4439-8245-b45162c1c2e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6A08A20-C246-4706-A145-40E3462414D4}">
  <ds:schemaRefs>
    <ds:schemaRef ds:uri="http://purl.org/dc/dcmitype/"/>
    <ds:schemaRef ds:uri="http://www.w3.org/XML/1998/namespace"/>
    <ds:schemaRef ds:uri="http://schemas.microsoft.com/office/2006/documentManagement/types"/>
    <ds:schemaRef ds:uri="http://schemas.microsoft.com/office/2006/metadata/properties"/>
    <ds:schemaRef ds:uri="41551507-c6c2-4439-8245-b45162c1c2ef"/>
    <ds:schemaRef ds:uri="http://purl.org/dc/terms/"/>
    <ds:schemaRef ds:uri="http://purl.org/dc/elements/1.1/"/>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5860EA64-05FD-411F-B528-108547D49466}">
  <ds:schemaRefs>
    <ds:schemaRef ds:uri="http://schemas.microsoft.com/sharepoint/v3/contenttype/forms"/>
  </ds:schemaRefs>
</ds:datastoreItem>
</file>

<file path=customXml/itemProps4.xml><?xml version="1.0" encoding="utf-8"?>
<ds:datastoreItem xmlns:ds="http://schemas.openxmlformats.org/officeDocument/2006/customXml" ds:itemID="{C5941A08-E22E-454B-9D16-2F9107098F15}">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9002</TotalTime>
  <Words>1689</Words>
  <Application>Microsoft Office PowerPoint</Application>
  <PresentationFormat>Presentación en pantalla (4:3)</PresentationFormat>
  <Paragraphs>191</Paragraphs>
  <Slides>18</Slides>
  <Notes>18</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18</vt:i4>
      </vt:variant>
    </vt:vector>
  </HeadingPairs>
  <TitlesOfParts>
    <vt:vector size="23" baseType="lpstr">
      <vt:lpstr>Arial</vt:lpstr>
      <vt:lpstr>Calibri</vt:lpstr>
      <vt:lpstr>Times New Roman</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Bco.Hipotecario de la Vivienda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Otárola Jiménez Susan</dc:creator>
  <cp:lastModifiedBy>D´Oleo Ochoa Israel</cp:lastModifiedBy>
  <cp:revision>186</cp:revision>
  <cp:lastPrinted>2016-04-14T20:43:48Z</cp:lastPrinted>
  <dcterms:created xsi:type="dcterms:W3CDTF">2013-06-11T17:45:05Z</dcterms:created>
  <dcterms:modified xsi:type="dcterms:W3CDTF">2019-10-24T23:34:31Z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0x010100872AA6DED1D80C4CBA45F0DA3B945621</vt:lpwstr>
  </property>
  <property fmtid="{D5CDD505-2E9C-101B-9397-08002B2CF9AE}" pid="3" name="_dlc_DocIdItemGuid">
    <vt:lpwstr>4f61d2cf-151e-4bb9-ad63-d4630446aada</vt:lpwstr>
  </property>
</Properties>
</file>